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07" r:id="rId5"/>
    <p:sldMasterId id="2147483678" r:id="rId6"/>
    <p:sldMasterId id="2147483720" r:id="rId7"/>
    <p:sldMasterId id="2147483731" r:id="rId8"/>
    <p:sldMasterId id="2147483745" r:id="rId9"/>
  </p:sldMasterIdLst>
  <p:notesMasterIdLst>
    <p:notesMasterId r:id="rId31"/>
  </p:notesMasterIdLst>
  <p:handoutMasterIdLst>
    <p:handoutMasterId r:id="rId32"/>
  </p:handoutMasterIdLst>
  <p:sldIdLst>
    <p:sldId id="768" r:id="rId10"/>
    <p:sldId id="769" r:id="rId11"/>
    <p:sldId id="770" r:id="rId12"/>
    <p:sldId id="771" r:id="rId13"/>
    <p:sldId id="772" r:id="rId14"/>
    <p:sldId id="773" r:id="rId15"/>
    <p:sldId id="774" r:id="rId16"/>
    <p:sldId id="775" r:id="rId17"/>
    <p:sldId id="776" r:id="rId18"/>
    <p:sldId id="777" r:id="rId19"/>
    <p:sldId id="778" r:id="rId20"/>
    <p:sldId id="779" r:id="rId21"/>
    <p:sldId id="780" r:id="rId22"/>
    <p:sldId id="783" r:id="rId23"/>
    <p:sldId id="784" r:id="rId24"/>
    <p:sldId id="786" r:id="rId25"/>
    <p:sldId id="785" r:id="rId26"/>
    <p:sldId id="787" r:id="rId27"/>
    <p:sldId id="788" r:id="rId28"/>
    <p:sldId id="790" r:id="rId29"/>
    <p:sldId id="729" r:id="rId30"/>
  </p:sldIdLst>
  <p:sldSz cx="10688638" cy="7562850"/>
  <p:notesSz cx="6810375" cy="9942513"/>
  <p:custDataLst>
    <p:tags r:id="rId33"/>
  </p:custDataLst>
  <p:defaultTex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3" orient="horz" pos="273" userDrawn="1">
          <p15:clr>
            <a:srgbClr val="A4A3A4"/>
          </p15:clr>
        </p15:guide>
        <p15:guide id="4" orient="horz">
          <p15:clr>
            <a:srgbClr val="A4A3A4"/>
          </p15:clr>
        </p15:guide>
        <p15:guide id="5" pos="5759">
          <p15:clr>
            <a:srgbClr val="A4A3A4"/>
          </p15:clr>
        </p15:guide>
        <p15:guide id="6" orient="horz" pos="4763">
          <p15:clr>
            <a:srgbClr val="A4A3A4"/>
          </p15:clr>
        </p15:guide>
        <p15:guide id="7" pos="32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ev Krassimir" initials="TK" lastIdx="1" clrIdx="0">
    <p:extLst/>
  </p:cmAuthor>
  <p:cmAuthor id="2" name="Marek Kowalski" initial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B55"/>
    <a:srgbClr val="004B98"/>
    <a:srgbClr val="015B99"/>
    <a:srgbClr val="083377"/>
    <a:srgbClr val="0064C8"/>
    <a:srgbClr val="4D4D4D"/>
    <a:srgbClr val="44B238"/>
    <a:srgbClr val="96CDF2"/>
    <a:srgbClr val="007FF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5925" autoAdjust="0"/>
  </p:normalViewPr>
  <p:slideViewPr>
    <p:cSldViewPr snapToGrid="0">
      <p:cViewPr varScale="1">
        <p:scale>
          <a:sx n="65" d="100"/>
          <a:sy n="65" d="100"/>
        </p:scale>
        <p:origin x="1092" y="72"/>
      </p:cViewPr>
      <p:guideLst>
        <p:guide orient="horz" pos="2155"/>
        <p:guide orient="horz" pos="273"/>
        <p:guide orient="horz"/>
        <p:guide pos="5759"/>
        <p:guide orient="horz" pos="4763"/>
        <p:guide pos="324"/>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p:scale>
          <a:sx n="100" d="100"/>
          <a:sy n="100" d="100"/>
        </p:scale>
        <p:origin x="-1896" y="148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0150123\AppData\Local\Microsoft\Windows\Temporary%20Internet%20Files\Content.Outlook\7TGHDL7B\WAW-BCN%20(0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20150123\AppData\Local\Microsoft\Windows\Temporary%20Internet%20Files\Content.Outlook\7TGHDL7B\WAW-BCN%20(0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sz="1050" b="1" i="0" baseline="0" dirty="0" err="1" smtClean="0">
                <a:effectLst/>
              </a:rPr>
              <a:t>Fare</a:t>
            </a:r>
            <a:r>
              <a:rPr lang="pl-PL" sz="1050" b="1" i="0" baseline="0" dirty="0" smtClean="0">
                <a:effectLst/>
              </a:rPr>
              <a:t> </a:t>
            </a:r>
            <a:r>
              <a:rPr lang="pl-PL" sz="1050" b="1" i="0" baseline="0" dirty="0" err="1" smtClean="0">
                <a:effectLst/>
              </a:rPr>
              <a:t>structure</a:t>
            </a:r>
            <a:r>
              <a:rPr lang="pl-PL" sz="1050" b="1" i="0" baseline="0" dirty="0" smtClean="0">
                <a:effectLst/>
              </a:rPr>
              <a:t> </a:t>
            </a:r>
            <a:r>
              <a:rPr lang="pl-PL" sz="1050" b="1" i="0" baseline="0" dirty="0" err="1" smtClean="0">
                <a:effectLst/>
              </a:rPr>
              <a:t>after</a:t>
            </a:r>
            <a:r>
              <a:rPr lang="pl-PL" sz="1050" b="1" i="0" baseline="0" dirty="0" smtClean="0">
                <a:effectLst/>
              </a:rPr>
              <a:t> </a:t>
            </a:r>
            <a:r>
              <a:rPr lang="pl-PL" sz="1050" b="1" i="0" baseline="0" dirty="0" err="1" smtClean="0">
                <a:effectLst/>
              </a:rPr>
              <a:t>implementation</a:t>
            </a:r>
            <a:r>
              <a:rPr lang="pl-PL" sz="1050" b="1" i="0" baseline="0" dirty="0" smtClean="0">
                <a:effectLst/>
              </a:rPr>
              <a:t> of VAB (WAW-BCN, PLN) </a:t>
            </a:r>
            <a:endParaRPr lang="pl-PL" sz="800" dirty="0">
              <a:effectLst/>
            </a:endParaRPr>
          </a:p>
        </c:rich>
      </c:tx>
      <c:layout>
        <c:manualLayout>
          <c:xMode val="edge"/>
          <c:yMode val="edge"/>
          <c:x val="4.9693560506825302E-2"/>
          <c:y val="2.84191352527065E-2"/>
        </c:manualLayout>
      </c:layout>
      <c:overlay val="0"/>
      <c:spPr>
        <a:noFill/>
        <a:ln>
          <a:noFill/>
        </a:ln>
        <a:effectLst/>
      </c:spPr>
    </c:title>
    <c:autoTitleDeleted val="0"/>
    <c:plotArea>
      <c:layout>
        <c:manualLayout>
          <c:layoutTarget val="inner"/>
          <c:xMode val="edge"/>
          <c:yMode val="edge"/>
          <c:x val="2.3873963247084601E-2"/>
          <c:y val="0.148594710815181"/>
          <c:w val="0.69858155846566095"/>
          <c:h val="0.75491117992807699"/>
        </c:manualLayout>
      </c:layout>
      <c:lineChart>
        <c:grouping val="standard"/>
        <c:varyColors val="0"/>
        <c:ser>
          <c:idx val="0"/>
          <c:order val="0"/>
          <c:tx>
            <c:v>Saver</c:v>
          </c:tx>
          <c:spPr>
            <a:ln w="28575" cap="rnd">
              <a:solidFill>
                <a:schemeClr val="accent4"/>
              </a:solidFill>
              <a:round/>
            </a:ln>
            <a:effectLst/>
          </c:spPr>
          <c:marker>
            <c:symbol val="none"/>
          </c:marker>
          <c:cat>
            <c:strRef>
              <c:f>'WAW-BCN'!$B$15:$B$28</c:f>
              <c:strCache>
                <c:ptCount val="14"/>
                <c:pt idx="0">
                  <c:v>Y</c:v>
                </c:pt>
                <c:pt idx="1">
                  <c:v>B</c:v>
                </c:pt>
                <c:pt idx="2">
                  <c:v>M</c:v>
                </c:pt>
                <c:pt idx="3">
                  <c:v>E</c:v>
                </c:pt>
                <c:pt idx="4">
                  <c:v>H</c:v>
                </c:pt>
                <c:pt idx="5">
                  <c:v>K</c:v>
                </c:pt>
                <c:pt idx="6">
                  <c:v>Q</c:v>
                </c:pt>
                <c:pt idx="7">
                  <c:v>T</c:v>
                </c:pt>
                <c:pt idx="8">
                  <c:v>S</c:v>
                </c:pt>
                <c:pt idx="9">
                  <c:v>V</c:v>
                </c:pt>
                <c:pt idx="10">
                  <c:v>W</c:v>
                </c:pt>
                <c:pt idx="11">
                  <c:v>L</c:v>
                </c:pt>
                <c:pt idx="12">
                  <c:v>U</c:v>
                </c:pt>
                <c:pt idx="13">
                  <c:v>O</c:v>
                </c:pt>
              </c:strCache>
            </c:strRef>
          </c:cat>
          <c:val>
            <c:numRef>
              <c:f>'WAW-BCN'!$C$15:$C$28</c:f>
              <c:numCache>
                <c:formatCode>#,##0</c:formatCode>
                <c:ptCount val="14"/>
                <c:pt idx="0">
                  <c:v>2470</c:v>
                </c:pt>
                <c:pt idx="1">
                  <c:v>2150</c:v>
                </c:pt>
                <c:pt idx="2">
                  <c:v>1866.25</c:v>
                </c:pt>
                <c:pt idx="3">
                  <c:v>1609.75</c:v>
                </c:pt>
                <c:pt idx="4">
                  <c:v>1391.25</c:v>
                </c:pt>
                <c:pt idx="5">
                  <c:v>1201.25</c:v>
                </c:pt>
                <c:pt idx="6">
                  <c:v>1049.25</c:v>
                </c:pt>
                <c:pt idx="7">
                  <c:v>906.75</c:v>
                </c:pt>
                <c:pt idx="8">
                  <c:v>783.25</c:v>
                </c:pt>
                <c:pt idx="9">
                  <c:v>675</c:v>
                </c:pt>
                <c:pt idx="10">
                  <c:v>580</c:v>
                </c:pt>
                <c:pt idx="11">
                  <c:v>490</c:v>
                </c:pt>
                <c:pt idx="12">
                  <c:v>412.75</c:v>
                </c:pt>
                <c:pt idx="13">
                  <c:v>350</c:v>
                </c:pt>
              </c:numCache>
            </c:numRef>
          </c:val>
          <c:smooth val="0"/>
        </c:ser>
        <c:ser>
          <c:idx val="1"/>
          <c:order val="1"/>
          <c:tx>
            <c:v>Standard</c:v>
          </c:tx>
          <c:spPr>
            <a:ln w="28575" cap="rnd">
              <a:solidFill>
                <a:srgbClr val="00B0F0"/>
              </a:solidFill>
              <a:round/>
            </a:ln>
            <a:effectLst/>
          </c:spPr>
          <c:marker>
            <c:symbol val="none"/>
          </c:marker>
          <c:cat>
            <c:strRef>
              <c:f>'WAW-BCN'!$B$15:$B$28</c:f>
              <c:strCache>
                <c:ptCount val="14"/>
                <c:pt idx="0">
                  <c:v>Y</c:v>
                </c:pt>
                <c:pt idx="1">
                  <c:v>B</c:v>
                </c:pt>
                <c:pt idx="2">
                  <c:v>M</c:v>
                </c:pt>
                <c:pt idx="3">
                  <c:v>E</c:v>
                </c:pt>
                <c:pt idx="4">
                  <c:v>H</c:v>
                </c:pt>
                <c:pt idx="5">
                  <c:v>K</c:v>
                </c:pt>
                <c:pt idx="6">
                  <c:v>Q</c:v>
                </c:pt>
                <c:pt idx="7">
                  <c:v>T</c:v>
                </c:pt>
                <c:pt idx="8">
                  <c:v>S</c:v>
                </c:pt>
                <c:pt idx="9">
                  <c:v>V</c:v>
                </c:pt>
                <c:pt idx="10">
                  <c:v>W</c:v>
                </c:pt>
                <c:pt idx="11">
                  <c:v>L</c:v>
                </c:pt>
                <c:pt idx="12">
                  <c:v>U</c:v>
                </c:pt>
                <c:pt idx="13">
                  <c:v>O</c:v>
                </c:pt>
              </c:strCache>
            </c:strRef>
          </c:cat>
          <c:val>
            <c:numRef>
              <c:f>'WAW-BCN'!$E$15:$E$28</c:f>
              <c:numCache>
                <c:formatCode>#,##0</c:formatCode>
                <c:ptCount val="14"/>
                <c:pt idx="0">
                  <c:v>2650</c:v>
                </c:pt>
                <c:pt idx="1">
                  <c:v>2330</c:v>
                </c:pt>
                <c:pt idx="2">
                  <c:v>2046.25</c:v>
                </c:pt>
                <c:pt idx="3">
                  <c:v>1789.75</c:v>
                </c:pt>
                <c:pt idx="4">
                  <c:v>1571.25</c:v>
                </c:pt>
                <c:pt idx="5">
                  <c:v>1381.25</c:v>
                </c:pt>
                <c:pt idx="6">
                  <c:v>1229.25</c:v>
                </c:pt>
                <c:pt idx="7">
                  <c:v>1086.75</c:v>
                </c:pt>
                <c:pt idx="8">
                  <c:v>963.25</c:v>
                </c:pt>
                <c:pt idx="9">
                  <c:v>855</c:v>
                </c:pt>
                <c:pt idx="10">
                  <c:v>760</c:v>
                </c:pt>
                <c:pt idx="11">
                  <c:v>670</c:v>
                </c:pt>
                <c:pt idx="12">
                  <c:v>592.75</c:v>
                </c:pt>
                <c:pt idx="13">
                  <c:v>530</c:v>
                </c:pt>
              </c:numCache>
            </c:numRef>
          </c:val>
          <c:smooth val="0"/>
        </c:ser>
        <c:ser>
          <c:idx val="2"/>
          <c:order val="2"/>
          <c:tx>
            <c:v>Flex</c:v>
          </c:tx>
          <c:spPr>
            <a:ln w="28575" cap="rnd">
              <a:solidFill>
                <a:srgbClr val="004B98"/>
              </a:solidFill>
              <a:round/>
            </a:ln>
            <a:effectLst/>
          </c:spPr>
          <c:marker>
            <c:symbol val="none"/>
          </c:marker>
          <c:cat>
            <c:strRef>
              <c:f>'WAW-BCN'!$B$15:$B$28</c:f>
              <c:strCache>
                <c:ptCount val="14"/>
                <c:pt idx="0">
                  <c:v>Y</c:v>
                </c:pt>
                <c:pt idx="1">
                  <c:v>B</c:v>
                </c:pt>
                <c:pt idx="2">
                  <c:v>M</c:v>
                </c:pt>
                <c:pt idx="3">
                  <c:v>E</c:v>
                </c:pt>
                <c:pt idx="4">
                  <c:v>H</c:v>
                </c:pt>
                <c:pt idx="5">
                  <c:v>K</c:v>
                </c:pt>
                <c:pt idx="6">
                  <c:v>Q</c:v>
                </c:pt>
                <c:pt idx="7">
                  <c:v>T</c:v>
                </c:pt>
                <c:pt idx="8">
                  <c:v>S</c:v>
                </c:pt>
                <c:pt idx="9">
                  <c:v>V</c:v>
                </c:pt>
                <c:pt idx="10">
                  <c:v>W</c:v>
                </c:pt>
                <c:pt idx="11">
                  <c:v>L</c:v>
                </c:pt>
                <c:pt idx="12">
                  <c:v>U</c:v>
                </c:pt>
                <c:pt idx="13">
                  <c:v>O</c:v>
                </c:pt>
              </c:strCache>
            </c:strRef>
          </c:cat>
          <c:val>
            <c:numRef>
              <c:f>'WAW-BCN'!$G$15:$G$28</c:f>
              <c:numCache>
                <c:formatCode>#,##0</c:formatCode>
                <c:ptCount val="14"/>
                <c:pt idx="0">
                  <c:v>2950</c:v>
                </c:pt>
                <c:pt idx="1">
                  <c:v>2630</c:v>
                </c:pt>
                <c:pt idx="2">
                  <c:v>2346.25</c:v>
                </c:pt>
                <c:pt idx="3">
                  <c:v>2089.75</c:v>
                </c:pt>
                <c:pt idx="4">
                  <c:v>1871.25</c:v>
                </c:pt>
                <c:pt idx="5">
                  <c:v>1681.25</c:v>
                </c:pt>
                <c:pt idx="6">
                  <c:v>1529.25</c:v>
                </c:pt>
                <c:pt idx="7">
                  <c:v>1386.75</c:v>
                </c:pt>
                <c:pt idx="8">
                  <c:v>1263.25</c:v>
                </c:pt>
                <c:pt idx="9">
                  <c:v>1155</c:v>
                </c:pt>
                <c:pt idx="10">
                  <c:v>1060</c:v>
                </c:pt>
                <c:pt idx="11">
                  <c:v>970</c:v>
                </c:pt>
                <c:pt idx="12">
                  <c:v>892.75</c:v>
                </c:pt>
                <c:pt idx="13">
                  <c:v>830</c:v>
                </c:pt>
              </c:numCache>
            </c:numRef>
          </c:val>
          <c:smooth val="0"/>
        </c:ser>
        <c:ser>
          <c:idx val="3"/>
          <c:order val="3"/>
          <c:tx>
            <c:v>Current Economy</c:v>
          </c:tx>
          <c:spPr>
            <a:ln w="28575" cap="rnd">
              <a:solidFill>
                <a:srgbClr val="92D050"/>
              </a:solidFill>
              <a:prstDash val="dash"/>
              <a:round/>
            </a:ln>
            <a:effectLst/>
          </c:spPr>
          <c:marker>
            <c:symbol val="none"/>
          </c:marker>
          <c:val>
            <c:numRef>
              <c:f>'WAW-BCN'!$C$42:$C$55</c:f>
              <c:numCache>
                <c:formatCode>#,##0</c:formatCode>
                <c:ptCount val="14"/>
                <c:pt idx="0">
                  <c:v>2499</c:v>
                </c:pt>
                <c:pt idx="1">
                  <c:v>2179</c:v>
                </c:pt>
                <c:pt idx="2">
                  <c:v>1909</c:v>
                </c:pt>
                <c:pt idx="3">
                  <c:v>1679</c:v>
                </c:pt>
                <c:pt idx="4">
                  <c:v>1479</c:v>
                </c:pt>
                <c:pt idx="5">
                  <c:v>1319</c:v>
                </c:pt>
                <c:pt idx="6">
                  <c:v>1169</c:v>
                </c:pt>
                <c:pt idx="7">
                  <c:v>1039</c:v>
                </c:pt>
                <c:pt idx="8">
                  <c:v>919</c:v>
                </c:pt>
                <c:pt idx="9">
                  <c:v>841</c:v>
                </c:pt>
                <c:pt idx="10">
                  <c:v>777</c:v>
                </c:pt>
                <c:pt idx="11">
                  <c:v>649</c:v>
                </c:pt>
                <c:pt idx="12">
                  <c:v>510</c:v>
                </c:pt>
                <c:pt idx="13">
                  <c:v>400</c:v>
                </c:pt>
              </c:numCache>
            </c:numRef>
          </c:val>
          <c:smooth val="0"/>
        </c:ser>
        <c:dLbls>
          <c:showLegendKey val="0"/>
          <c:showVal val="0"/>
          <c:showCatName val="0"/>
          <c:showSerName val="0"/>
          <c:showPercent val="0"/>
          <c:showBubbleSize val="0"/>
        </c:dLbls>
        <c:smooth val="0"/>
        <c:axId val="317388816"/>
        <c:axId val="317389376"/>
      </c:lineChart>
      <c:catAx>
        <c:axId val="3173888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317389376"/>
        <c:crosses val="autoZero"/>
        <c:auto val="1"/>
        <c:lblAlgn val="ctr"/>
        <c:lblOffset val="100"/>
        <c:noMultiLvlLbl val="0"/>
      </c:catAx>
      <c:valAx>
        <c:axId val="317389376"/>
        <c:scaling>
          <c:orientation val="minMax"/>
          <c:max val="3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317388816"/>
        <c:crosses val="autoZero"/>
        <c:crossBetween val="between"/>
      </c:valAx>
      <c:spPr>
        <a:noFill/>
        <a:ln>
          <a:noFill/>
        </a:ln>
        <a:effectLst/>
      </c:spPr>
    </c:plotArea>
    <c:legend>
      <c:legendPos val="r"/>
      <c:layout>
        <c:manualLayout>
          <c:xMode val="edge"/>
          <c:yMode val="edge"/>
          <c:x val="0.79543209224612299"/>
          <c:y val="0.12964347481760899"/>
          <c:w val="0.176353223916413"/>
          <c:h val="0.417586915805027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sz="1100" b="1" i="0" baseline="0" dirty="0" err="1" smtClean="0">
                <a:effectLst/>
              </a:rPr>
              <a:t>Current</a:t>
            </a:r>
            <a:r>
              <a:rPr lang="pl-PL" sz="1100" b="1" i="0" baseline="0" dirty="0" smtClean="0">
                <a:effectLst/>
              </a:rPr>
              <a:t> </a:t>
            </a:r>
            <a:r>
              <a:rPr lang="pl-PL" sz="1100" b="1" i="0" baseline="0" dirty="0" err="1" smtClean="0">
                <a:effectLst/>
              </a:rPr>
              <a:t>fare</a:t>
            </a:r>
            <a:r>
              <a:rPr lang="pl-PL" sz="1100" b="1" i="0" baseline="0" dirty="0" smtClean="0">
                <a:effectLst/>
              </a:rPr>
              <a:t> </a:t>
            </a:r>
            <a:r>
              <a:rPr lang="pl-PL" sz="1100" b="1" i="0" baseline="0" dirty="0" err="1" smtClean="0">
                <a:effectLst/>
              </a:rPr>
              <a:t>structure</a:t>
            </a:r>
            <a:r>
              <a:rPr lang="pl-PL" sz="1100" b="1" i="0" baseline="0" dirty="0" smtClean="0">
                <a:effectLst/>
              </a:rPr>
              <a:t> in </a:t>
            </a:r>
            <a:r>
              <a:rPr lang="pl-PL" sz="1100" b="1" i="0" baseline="0" dirty="0" err="1" smtClean="0">
                <a:effectLst/>
              </a:rPr>
              <a:t>Economy</a:t>
            </a:r>
            <a:r>
              <a:rPr lang="pl-PL" sz="1100" b="1" i="0" baseline="0" dirty="0" smtClean="0">
                <a:effectLst/>
              </a:rPr>
              <a:t> Class (WAW-BCN, PLN)</a:t>
            </a:r>
            <a:endParaRPr lang="pl-PL" sz="900" dirty="0">
              <a:effectLst/>
            </a:endParaRPr>
          </a:p>
        </c:rich>
      </c:tx>
      <c:layout>
        <c:manualLayout>
          <c:xMode val="edge"/>
          <c:yMode val="edge"/>
          <c:x val="2.4379640106412599E-2"/>
          <c:y val="2.80681385372595E-2"/>
        </c:manualLayout>
      </c:layout>
      <c:overlay val="0"/>
      <c:spPr>
        <a:noFill/>
        <a:ln>
          <a:noFill/>
        </a:ln>
        <a:effectLst/>
      </c:spPr>
    </c:title>
    <c:autoTitleDeleted val="0"/>
    <c:plotArea>
      <c:layout>
        <c:manualLayout>
          <c:layoutTarget val="inner"/>
          <c:xMode val="edge"/>
          <c:yMode val="edge"/>
          <c:x val="2.3873963247084601E-2"/>
          <c:y val="0.148431789864823"/>
          <c:w val="0.68121867610414499"/>
          <c:h val="0.75507384028081104"/>
        </c:manualLayout>
      </c:layout>
      <c:lineChart>
        <c:grouping val="standard"/>
        <c:varyColors val="0"/>
        <c:ser>
          <c:idx val="3"/>
          <c:order val="0"/>
          <c:tx>
            <c:v>Current Economy</c:v>
          </c:tx>
          <c:spPr>
            <a:ln w="28575" cap="rnd">
              <a:solidFill>
                <a:srgbClr val="92D050"/>
              </a:solidFill>
              <a:round/>
            </a:ln>
            <a:effectLst/>
          </c:spPr>
          <c:marker>
            <c:symbol val="none"/>
          </c:marker>
          <c:cat>
            <c:strRef>
              <c:f>'WAW-BCN'!$B$15:$B$28</c:f>
              <c:strCache>
                <c:ptCount val="14"/>
                <c:pt idx="0">
                  <c:v>Y</c:v>
                </c:pt>
                <c:pt idx="1">
                  <c:v>B</c:v>
                </c:pt>
                <c:pt idx="2">
                  <c:v>M</c:v>
                </c:pt>
                <c:pt idx="3">
                  <c:v>E</c:v>
                </c:pt>
                <c:pt idx="4">
                  <c:v>H</c:v>
                </c:pt>
                <c:pt idx="5">
                  <c:v>K</c:v>
                </c:pt>
                <c:pt idx="6">
                  <c:v>Q</c:v>
                </c:pt>
                <c:pt idx="7">
                  <c:v>T</c:v>
                </c:pt>
                <c:pt idx="8">
                  <c:v>S</c:v>
                </c:pt>
                <c:pt idx="9">
                  <c:v>V</c:v>
                </c:pt>
                <c:pt idx="10">
                  <c:v>W</c:v>
                </c:pt>
                <c:pt idx="11">
                  <c:v>L</c:v>
                </c:pt>
                <c:pt idx="12">
                  <c:v>U</c:v>
                </c:pt>
                <c:pt idx="13">
                  <c:v>O</c:v>
                </c:pt>
              </c:strCache>
            </c:strRef>
          </c:cat>
          <c:val>
            <c:numRef>
              <c:f>'WAW-BCN'!$C$42:$C$55</c:f>
              <c:numCache>
                <c:formatCode>#,##0</c:formatCode>
                <c:ptCount val="14"/>
                <c:pt idx="0">
                  <c:v>2499</c:v>
                </c:pt>
                <c:pt idx="1">
                  <c:v>2179</c:v>
                </c:pt>
                <c:pt idx="2">
                  <c:v>1909</c:v>
                </c:pt>
                <c:pt idx="3">
                  <c:v>1679</c:v>
                </c:pt>
                <c:pt idx="4">
                  <c:v>1479</c:v>
                </c:pt>
                <c:pt idx="5">
                  <c:v>1319</c:v>
                </c:pt>
                <c:pt idx="6">
                  <c:v>1169</c:v>
                </c:pt>
                <c:pt idx="7">
                  <c:v>1039</c:v>
                </c:pt>
                <c:pt idx="8">
                  <c:v>919</c:v>
                </c:pt>
                <c:pt idx="9">
                  <c:v>841</c:v>
                </c:pt>
                <c:pt idx="10">
                  <c:v>777</c:v>
                </c:pt>
                <c:pt idx="11">
                  <c:v>649</c:v>
                </c:pt>
                <c:pt idx="12">
                  <c:v>510</c:v>
                </c:pt>
                <c:pt idx="13">
                  <c:v>400</c:v>
                </c:pt>
              </c:numCache>
            </c:numRef>
          </c:val>
          <c:smooth val="0"/>
        </c:ser>
        <c:dLbls>
          <c:showLegendKey val="0"/>
          <c:showVal val="0"/>
          <c:showCatName val="0"/>
          <c:showSerName val="0"/>
          <c:showPercent val="0"/>
          <c:showBubbleSize val="0"/>
        </c:dLbls>
        <c:smooth val="0"/>
        <c:axId val="317391616"/>
        <c:axId val="318676272"/>
      </c:lineChart>
      <c:catAx>
        <c:axId val="3173916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318676272"/>
        <c:crosses val="autoZero"/>
        <c:auto val="1"/>
        <c:lblAlgn val="ctr"/>
        <c:lblOffset val="100"/>
        <c:noMultiLvlLbl val="0"/>
      </c:catAx>
      <c:valAx>
        <c:axId val="318676272"/>
        <c:scaling>
          <c:orientation val="minMax"/>
          <c:max val="3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317391616"/>
        <c:crosses val="autoZero"/>
        <c:crossBetween val="between"/>
      </c:valAx>
      <c:spPr>
        <a:noFill/>
        <a:ln>
          <a:noFill/>
        </a:ln>
        <a:effectLst/>
      </c:spPr>
    </c:plotArea>
    <c:legend>
      <c:legendPos val="r"/>
      <c:layout>
        <c:manualLayout>
          <c:xMode val="edge"/>
          <c:yMode val="edge"/>
          <c:x val="0.77698402973701197"/>
          <c:y val="0.13011090189067601"/>
          <c:w val="0.17526804376881899"/>
          <c:h val="0.293245497699719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81D30CE8-62B6-4E4B-A8F7-C5B461D20845}" type="datetimeFigureOut">
              <a:rPr lang="en-US" smtClean="0"/>
              <a:pPr/>
              <a:t>2/18/2017</a:t>
            </a:fld>
            <a:endParaRPr lang="pl-PL"/>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33FA4B58-9DDC-3F40-9944-E644224E072F}" type="slidenum">
              <a:rPr lang="pl-PL" smtClean="0"/>
              <a:pPr/>
              <a:t>‹#›</a:t>
            </a:fld>
            <a:endParaRPr lang="pl-PL"/>
          </a:p>
        </p:txBody>
      </p:sp>
    </p:spTree>
    <p:extLst>
      <p:ext uri="{BB962C8B-B14F-4D97-AF65-F5344CB8AC3E}">
        <p14:creationId xmlns:p14="http://schemas.microsoft.com/office/powerpoint/2010/main" val="256404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2638D8E-76F3-4252-A54B-AC6EA0DED678}" type="datetimeFigureOut">
              <a:rPr lang="pl-PL" smtClean="0"/>
              <a:pPr/>
              <a:t>2017-02-18</a:t>
            </a:fld>
            <a:endParaRPr lang="pl-PL" dirty="0"/>
          </a:p>
        </p:txBody>
      </p:sp>
      <p:sp>
        <p:nvSpPr>
          <p:cNvPr id="4" name="Symbol zastępczy obrazu slajdu 3"/>
          <p:cNvSpPr>
            <a:spLocks noGrp="1" noRot="1" noChangeAspect="1"/>
          </p:cNvSpPr>
          <p:nvPr>
            <p:ph type="sldImg" idx="2"/>
          </p:nvPr>
        </p:nvSpPr>
        <p:spPr>
          <a:xfrm>
            <a:off x="771525" y="746125"/>
            <a:ext cx="5267325" cy="372745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C50D2557-C23D-4FB7-8659-590DD06F6DC7}" type="slidenum">
              <a:rPr lang="pl-PL" smtClean="0"/>
              <a:pPr/>
              <a:t>‹#›</a:t>
            </a:fld>
            <a:endParaRPr lang="pl-PL" dirty="0"/>
          </a:p>
        </p:txBody>
      </p:sp>
    </p:spTree>
    <p:extLst>
      <p:ext uri="{BB962C8B-B14F-4D97-AF65-F5344CB8AC3E}">
        <p14:creationId xmlns:p14="http://schemas.microsoft.com/office/powerpoint/2010/main" val="3535464400"/>
      </p:ext>
    </p:extLst>
  </p:cSld>
  <p:clrMap bg1="lt1" tx1="dk1" bg2="lt2" tx2="dk2" accent1="accent1" accent2="accent2" accent3="accent3" accent4="accent4" accent5="accent5" accent6="accent6" hlink="hlink" folHlink="folHlink"/>
  <p:notesStyle>
    <a:lvl1pPr marL="0" algn="l" defTabSz="995507" rtl="0" eaLnBrk="1" latinLnBrk="0" hangingPunct="1">
      <a:defRPr sz="1300" kern="1200">
        <a:solidFill>
          <a:schemeClr val="tx1"/>
        </a:solidFill>
        <a:latin typeface="+mn-lt"/>
        <a:ea typeface="+mn-ea"/>
        <a:cs typeface="+mn-cs"/>
      </a:defRPr>
    </a:lvl1pPr>
    <a:lvl2pPr marL="497754" algn="l" defTabSz="995507" rtl="0" eaLnBrk="1" latinLnBrk="0" hangingPunct="1">
      <a:defRPr sz="1300" kern="1200">
        <a:solidFill>
          <a:schemeClr val="tx1"/>
        </a:solidFill>
        <a:latin typeface="+mn-lt"/>
        <a:ea typeface="+mn-ea"/>
        <a:cs typeface="+mn-cs"/>
      </a:defRPr>
    </a:lvl2pPr>
    <a:lvl3pPr marL="995507" algn="l" defTabSz="995507" rtl="0" eaLnBrk="1" latinLnBrk="0" hangingPunct="1">
      <a:defRPr sz="1300" kern="1200">
        <a:solidFill>
          <a:schemeClr val="tx1"/>
        </a:solidFill>
        <a:latin typeface="+mn-lt"/>
        <a:ea typeface="+mn-ea"/>
        <a:cs typeface="+mn-cs"/>
      </a:defRPr>
    </a:lvl3pPr>
    <a:lvl4pPr marL="1493261" algn="l" defTabSz="995507" rtl="0" eaLnBrk="1" latinLnBrk="0" hangingPunct="1">
      <a:defRPr sz="1300" kern="1200">
        <a:solidFill>
          <a:schemeClr val="tx1"/>
        </a:solidFill>
        <a:latin typeface="+mn-lt"/>
        <a:ea typeface="+mn-ea"/>
        <a:cs typeface="+mn-cs"/>
      </a:defRPr>
    </a:lvl4pPr>
    <a:lvl5pPr marL="1991015" algn="l" defTabSz="995507" rtl="0" eaLnBrk="1" latinLnBrk="0" hangingPunct="1">
      <a:defRPr sz="1300" kern="1200">
        <a:solidFill>
          <a:schemeClr val="tx1"/>
        </a:solidFill>
        <a:latin typeface="+mn-lt"/>
        <a:ea typeface="+mn-ea"/>
        <a:cs typeface="+mn-cs"/>
      </a:defRPr>
    </a:lvl5pPr>
    <a:lvl6pPr marL="2488768" algn="l" defTabSz="995507" rtl="0" eaLnBrk="1" latinLnBrk="0" hangingPunct="1">
      <a:defRPr sz="1300" kern="1200">
        <a:solidFill>
          <a:schemeClr val="tx1"/>
        </a:solidFill>
        <a:latin typeface="+mn-lt"/>
        <a:ea typeface="+mn-ea"/>
        <a:cs typeface="+mn-cs"/>
      </a:defRPr>
    </a:lvl6pPr>
    <a:lvl7pPr marL="2986522" algn="l" defTabSz="995507" rtl="0" eaLnBrk="1" latinLnBrk="0" hangingPunct="1">
      <a:defRPr sz="1300" kern="1200">
        <a:solidFill>
          <a:schemeClr val="tx1"/>
        </a:solidFill>
        <a:latin typeface="+mn-lt"/>
        <a:ea typeface="+mn-ea"/>
        <a:cs typeface="+mn-cs"/>
      </a:defRPr>
    </a:lvl7pPr>
    <a:lvl8pPr marL="3484275" algn="l" defTabSz="995507" rtl="0" eaLnBrk="1" latinLnBrk="0" hangingPunct="1">
      <a:defRPr sz="1300" kern="1200">
        <a:solidFill>
          <a:schemeClr val="tx1"/>
        </a:solidFill>
        <a:latin typeface="+mn-lt"/>
        <a:ea typeface="+mn-ea"/>
        <a:cs typeface="+mn-cs"/>
      </a:defRPr>
    </a:lvl8pPr>
    <a:lvl9pPr marL="3982029" algn="l" defTabSz="9955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23963" y="630238"/>
            <a:ext cx="4457700" cy="3154362"/>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a:t>
            </a:fld>
            <a:endParaRPr lang="pl-PL"/>
          </a:p>
        </p:txBody>
      </p:sp>
    </p:spTree>
    <p:extLst>
      <p:ext uri="{BB962C8B-B14F-4D97-AF65-F5344CB8AC3E}">
        <p14:creationId xmlns:p14="http://schemas.microsoft.com/office/powerpoint/2010/main" val="213337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11</a:t>
            </a:fld>
            <a:endParaRPr lang="pl-PL"/>
          </a:p>
        </p:txBody>
      </p:sp>
    </p:spTree>
    <p:extLst>
      <p:ext uri="{BB962C8B-B14F-4D97-AF65-F5344CB8AC3E}">
        <p14:creationId xmlns:p14="http://schemas.microsoft.com/office/powerpoint/2010/main" val="128393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12</a:t>
            </a:fld>
            <a:endParaRPr lang="pl-PL"/>
          </a:p>
        </p:txBody>
      </p:sp>
    </p:spTree>
    <p:extLst>
      <p:ext uri="{BB962C8B-B14F-4D97-AF65-F5344CB8AC3E}">
        <p14:creationId xmlns:p14="http://schemas.microsoft.com/office/powerpoint/2010/main" val="118270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13</a:t>
            </a:fld>
            <a:endParaRPr lang="pl-PL"/>
          </a:p>
        </p:txBody>
      </p:sp>
    </p:spTree>
    <p:extLst>
      <p:ext uri="{BB962C8B-B14F-4D97-AF65-F5344CB8AC3E}">
        <p14:creationId xmlns:p14="http://schemas.microsoft.com/office/powerpoint/2010/main" val="157642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14</a:t>
            </a:fld>
            <a:endParaRPr lang="pl-PL"/>
          </a:p>
        </p:txBody>
      </p:sp>
    </p:spTree>
    <p:extLst>
      <p:ext uri="{BB962C8B-B14F-4D97-AF65-F5344CB8AC3E}">
        <p14:creationId xmlns:p14="http://schemas.microsoft.com/office/powerpoint/2010/main" val="165267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15</a:t>
            </a:fld>
            <a:endParaRPr lang="pl-PL"/>
          </a:p>
        </p:txBody>
      </p:sp>
    </p:spTree>
    <p:extLst>
      <p:ext uri="{BB962C8B-B14F-4D97-AF65-F5344CB8AC3E}">
        <p14:creationId xmlns:p14="http://schemas.microsoft.com/office/powerpoint/2010/main" val="2011192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16</a:t>
            </a:fld>
            <a:endParaRPr lang="pl-PL"/>
          </a:p>
        </p:txBody>
      </p:sp>
    </p:spTree>
    <p:extLst>
      <p:ext uri="{BB962C8B-B14F-4D97-AF65-F5344CB8AC3E}">
        <p14:creationId xmlns:p14="http://schemas.microsoft.com/office/powerpoint/2010/main" val="100712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17</a:t>
            </a:fld>
            <a:endParaRPr lang="pl-PL"/>
          </a:p>
        </p:txBody>
      </p:sp>
    </p:spTree>
    <p:extLst>
      <p:ext uri="{BB962C8B-B14F-4D97-AF65-F5344CB8AC3E}">
        <p14:creationId xmlns:p14="http://schemas.microsoft.com/office/powerpoint/2010/main" val="376824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2</a:t>
            </a:fld>
            <a:endParaRPr lang="pl-PL"/>
          </a:p>
        </p:txBody>
      </p:sp>
    </p:spTree>
    <p:extLst>
      <p:ext uri="{BB962C8B-B14F-4D97-AF65-F5344CB8AC3E}">
        <p14:creationId xmlns:p14="http://schemas.microsoft.com/office/powerpoint/2010/main" val="133874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3</a:t>
            </a:fld>
            <a:endParaRPr lang="pl-PL"/>
          </a:p>
        </p:txBody>
      </p:sp>
    </p:spTree>
    <p:extLst>
      <p:ext uri="{BB962C8B-B14F-4D97-AF65-F5344CB8AC3E}">
        <p14:creationId xmlns:p14="http://schemas.microsoft.com/office/powerpoint/2010/main" val="60747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4</a:t>
            </a:fld>
            <a:endParaRPr lang="pl-PL"/>
          </a:p>
        </p:txBody>
      </p:sp>
    </p:spTree>
    <p:extLst>
      <p:ext uri="{BB962C8B-B14F-4D97-AF65-F5344CB8AC3E}">
        <p14:creationId xmlns:p14="http://schemas.microsoft.com/office/powerpoint/2010/main" val="229023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5</a:t>
            </a:fld>
            <a:endParaRPr lang="pl-PL"/>
          </a:p>
        </p:txBody>
      </p:sp>
    </p:spTree>
    <p:extLst>
      <p:ext uri="{BB962C8B-B14F-4D97-AF65-F5344CB8AC3E}">
        <p14:creationId xmlns:p14="http://schemas.microsoft.com/office/powerpoint/2010/main" val="52664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7</a:t>
            </a:fld>
            <a:endParaRPr lang="pl-PL"/>
          </a:p>
        </p:txBody>
      </p:sp>
    </p:spTree>
    <p:extLst>
      <p:ext uri="{BB962C8B-B14F-4D97-AF65-F5344CB8AC3E}">
        <p14:creationId xmlns:p14="http://schemas.microsoft.com/office/powerpoint/2010/main" val="30540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8</a:t>
            </a:fld>
            <a:endParaRPr lang="pl-PL"/>
          </a:p>
        </p:txBody>
      </p:sp>
    </p:spTree>
    <p:extLst>
      <p:ext uri="{BB962C8B-B14F-4D97-AF65-F5344CB8AC3E}">
        <p14:creationId xmlns:p14="http://schemas.microsoft.com/office/powerpoint/2010/main" val="334072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9</a:t>
            </a:fld>
            <a:endParaRPr lang="pl-PL"/>
          </a:p>
        </p:txBody>
      </p:sp>
    </p:spTree>
    <p:extLst>
      <p:ext uri="{BB962C8B-B14F-4D97-AF65-F5344CB8AC3E}">
        <p14:creationId xmlns:p14="http://schemas.microsoft.com/office/powerpoint/2010/main" val="403180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06475" y="685800"/>
            <a:ext cx="4845050" cy="3429000"/>
          </a:xfrm>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C50D2557-C23D-4FB7-8659-590DD06F6DC7}" type="slidenum">
              <a:rPr lang="pl-PL" smtClean="0"/>
              <a:pPr/>
              <a:t>10</a:t>
            </a:fld>
            <a:endParaRPr lang="pl-PL"/>
          </a:p>
        </p:txBody>
      </p:sp>
    </p:spTree>
    <p:extLst>
      <p:ext uri="{BB962C8B-B14F-4D97-AF65-F5344CB8AC3E}">
        <p14:creationId xmlns:p14="http://schemas.microsoft.com/office/powerpoint/2010/main" val="304871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kładka bez zdjęcia">
    <p:spTree>
      <p:nvGrpSpPr>
        <p:cNvPr id="1" name=""/>
        <p:cNvGrpSpPr/>
        <p:nvPr/>
      </p:nvGrpSpPr>
      <p:grpSpPr>
        <a:xfrm>
          <a:off x="0" y="0"/>
          <a:ext cx="0" cy="0"/>
          <a:chOff x="0" y="0"/>
          <a:chExt cx="0" cy="0"/>
        </a:xfrm>
      </p:grpSpPr>
      <p:pic>
        <p:nvPicPr>
          <p:cNvPr id="4"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5" name="Tytuł 1"/>
          <p:cNvSpPr>
            <a:spLocks noGrp="1"/>
          </p:cNvSpPr>
          <p:nvPr>
            <p:ph type="title" hasCustomPrompt="1"/>
          </p:nvPr>
        </p:nvSpPr>
        <p:spPr>
          <a:xfrm>
            <a:off x="2979355" y="5388978"/>
            <a:ext cx="6242228" cy="851868"/>
          </a:xfrm>
          <a:prstGeom prst="rect">
            <a:avLst/>
          </a:prstGeom>
        </p:spPr>
        <p:txBody>
          <a:bodyPr lIns="99551" tIns="49775" rIns="99551" bIns="49775"/>
          <a:lstStyle>
            <a:lvl1pPr algn="r">
              <a:defRPr sz="2600">
                <a:solidFill>
                  <a:schemeClr val="bg1"/>
                </a:solidFill>
              </a:defRPr>
            </a:lvl1pPr>
          </a:lstStyle>
          <a:p>
            <a:r>
              <a:rPr lang="pl-PL" dirty="0" smtClean="0"/>
              <a:t>KLIKNIJ, ABY EDYTOWAĆ STYL</a:t>
            </a:r>
            <a:endParaRPr lang="pl-PL" dirty="0"/>
          </a:p>
        </p:txBody>
      </p:sp>
      <p:sp>
        <p:nvSpPr>
          <p:cNvPr id="6" name="Symbol zastępczy zawartości 7"/>
          <p:cNvSpPr>
            <a:spLocks noGrp="1"/>
          </p:cNvSpPr>
          <p:nvPr>
            <p:ph sz="quarter" idx="10"/>
          </p:nvPr>
        </p:nvSpPr>
        <p:spPr>
          <a:xfrm>
            <a:off x="2979355" y="6236873"/>
            <a:ext cx="6242228" cy="241591"/>
          </a:xfrm>
          <a:prstGeom prst="rect">
            <a:avLst/>
          </a:prstGeom>
        </p:spPr>
        <p:txBody>
          <a:bodyPr lIns="99551" tIns="49775" rIns="99551" bIns="49775"/>
          <a:lstStyle>
            <a:lvl1pPr marL="0" indent="0" algn="r">
              <a:buNone/>
              <a:defRPr sz="1500">
                <a:solidFill>
                  <a:schemeClr val="bg1"/>
                </a:solidFill>
                <a:latin typeface="+mn-lt"/>
              </a:defRPr>
            </a:lvl1pPr>
          </a:lstStyle>
          <a:p>
            <a:pPr lvl="0"/>
            <a:r>
              <a:rPr lang="pl-PL" dirty="0" smtClean="0"/>
              <a:t>Kliknij, aby edytować style wzorca tekstu</a:t>
            </a:r>
            <a:endParaRPr lang="pl-PL" dirty="0"/>
          </a:p>
        </p:txBody>
      </p:sp>
      <p:pic>
        <p:nvPicPr>
          <p:cNvPr id="7" name="Picture 6"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21827"/>
          <a:stretch/>
        </p:blipFill>
        <p:spPr>
          <a:xfrm>
            <a:off x="467145" y="0"/>
            <a:ext cx="5029200" cy="3921556"/>
          </a:xfrm>
          <a:prstGeom prst="rect">
            <a:avLst/>
          </a:prstGeom>
        </p:spPr>
      </p:pic>
      <p:sp>
        <p:nvSpPr>
          <p:cNvPr id="8"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2780580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
        <p:nvSpPr>
          <p:cNvPr id="6" name="Text Placeholder 8"/>
          <p:cNvSpPr>
            <a:spLocks noGrp="1"/>
          </p:cNvSpPr>
          <p:nvPr>
            <p:ph type="body" sz="quarter" idx="15"/>
          </p:nvPr>
        </p:nvSpPr>
        <p:spPr>
          <a:xfrm>
            <a:off x="5333073" y="1402074"/>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2525901017"/>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kładka bez zdjęcia - dziekujemy 1">
    <p:spTree>
      <p:nvGrpSpPr>
        <p:cNvPr id="1" name=""/>
        <p:cNvGrpSpPr/>
        <p:nvPr/>
      </p:nvGrpSpPr>
      <p:grpSpPr>
        <a:xfrm>
          <a:off x="0" y="0"/>
          <a:ext cx="0" cy="0"/>
          <a:chOff x="0" y="0"/>
          <a:chExt cx="0" cy="0"/>
        </a:xfrm>
      </p:grpSpPr>
      <p:pic>
        <p:nvPicPr>
          <p:cNvPr id="7"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9" name="Tytuł 1"/>
          <p:cNvSpPr>
            <a:spLocks noGrp="1"/>
          </p:cNvSpPr>
          <p:nvPr>
            <p:ph type="title" hasCustomPrompt="1"/>
          </p:nvPr>
        </p:nvSpPr>
        <p:spPr>
          <a:xfrm>
            <a:off x="2979355" y="5388978"/>
            <a:ext cx="6242228" cy="851868"/>
          </a:xfrm>
          <a:prstGeom prst="rect">
            <a:avLst/>
          </a:prstGeom>
        </p:spPr>
        <p:txBody>
          <a:bodyPr lIns="99551" tIns="49775" rIns="99551" bIns="49775"/>
          <a:lstStyle>
            <a:lvl1pPr algn="r">
              <a:defRPr sz="3900">
                <a:solidFill>
                  <a:schemeClr val="bg1"/>
                </a:solidFill>
                <a:latin typeface="+mn-lt"/>
              </a:defRPr>
            </a:lvl1pPr>
          </a:lstStyle>
          <a:p>
            <a:r>
              <a:rPr lang="pl-PL" dirty="0" smtClean="0"/>
              <a:t>DZIĘKUJEMY</a:t>
            </a:r>
            <a:endParaRPr lang="pl-PL" dirty="0"/>
          </a:p>
        </p:txBody>
      </p:sp>
      <p:pic>
        <p:nvPicPr>
          <p:cNvPr id="5" name="Picture 4"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21827"/>
          <a:stretch/>
        </p:blipFill>
        <p:spPr>
          <a:xfrm>
            <a:off x="467145" y="0"/>
            <a:ext cx="5029200" cy="3921556"/>
          </a:xfrm>
          <a:prstGeom prst="rect">
            <a:avLst/>
          </a:prstGeom>
        </p:spPr>
      </p:pic>
      <p:sp>
        <p:nvSpPr>
          <p:cNvPr id="6"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33922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4988" y="303213"/>
            <a:ext cx="9618662" cy="1260475"/>
          </a:xfrm>
          <a:prstGeom prst="rect">
            <a:avLst/>
          </a:prstGeom>
        </p:spPr>
        <p:txBody>
          <a:bodyPr/>
          <a:lstStyle/>
          <a:p>
            <a:r>
              <a:rPr lang="pl-PL" smtClean="0"/>
              <a:t>Kliknij, aby edytować styl</a:t>
            </a:r>
            <a:endParaRPr lang="en-US"/>
          </a:p>
        </p:txBody>
      </p:sp>
    </p:spTree>
    <p:extLst>
      <p:ext uri="{BB962C8B-B14F-4D97-AF65-F5344CB8AC3E}">
        <p14:creationId xmlns:p14="http://schemas.microsoft.com/office/powerpoint/2010/main" val="410281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AGENDA</a:t>
            </a:r>
            <a:endParaRPr lang="pl-PL" dirty="0"/>
          </a:p>
        </p:txBody>
      </p:sp>
      <p:sp>
        <p:nvSpPr>
          <p:cNvPr id="10" name="pole tekstowe 9"/>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3" name="Symbol zastępczy tekstu 2"/>
          <p:cNvSpPr>
            <a:spLocks noGrp="1"/>
          </p:cNvSpPr>
          <p:nvPr>
            <p:ph type="body" sz="quarter" idx="11" hasCustomPrompt="1"/>
          </p:nvPr>
        </p:nvSpPr>
        <p:spPr>
          <a:xfrm>
            <a:off x="687739" y="1389512"/>
            <a:ext cx="9211458" cy="3465090"/>
          </a:xfrm>
          <a:prstGeom prst="rect">
            <a:avLst/>
          </a:prstGeom>
        </p:spPr>
        <p:txBody>
          <a:bodyPr lIns="99551" tIns="49775" rIns="99551" bIns="49775"/>
          <a:lstStyle>
            <a:lvl1pPr marL="248877" indent="-248877">
              <a:spcBef>
                <a:spcPts val="0"/>
              </a:spcBef>
              <a:spcAft>
                <a:spcPts val="1742"/>
              </a:spcAft>
              <a:buClr>
                <a:srgbClr val="004B98"/>
              </a:buClr>
              <a:buFontTx/>
              <a:buBlip>
                <a:blip r:embed="rId2"/>
              </a:buBlip>
              <a:defRPr sz="2400">
                <a:solidFill>
                  <a:srgbClr val="4D4D4D"/>
                </a:solidFill>
              </a:defRPr>
            </a:lvl1pPr>
          </a:lstStyle>
          <a:p>
            <a:pPr>
              <a:lnSpc>
                <a:spcPct val="100000"/>
              </a:lnSpc>
            </a:pPr>
            <a:r>
              <a:rPr lang="en-US" dirty="0" smtClean="0"/>
              <a:t>First point of </a:t>
            </a:r>
            <a:r>
              <a:rPr lang="pl-PL" dirty="0" smtClean="0"/>
              <a:t>the </a:t>
            </a:r>
            <a:r>
              <a:rPr lang="en-US" dirty="0" smtClean="0"/>
              <a:t>agenda – one line – font 22pt</a:t>
            </a:r>
            <a:endParaRPr lang="pl-PL" dirty="0" smtClean="0"/>
          </a:p>
          <a:p>
            <a:pPr>
              <a:lnSpc>
                <a:spcPct val="100000"/>
              </a:lnSpc>
            </a:pPr>
            <a:r>
              <a:rPr lang="pl-PL" dirty="0" smtClean="0"/>
              <a:t>Second point of the agenda – one </a:t>
            </a:r>
            <a:r>
              <a:rPr lang="pl-PL" dirty="0" err="1" smtClean="0"/>
              <a:t>line</a:t>
            </a:r>
            <a:endParaRPr lang="pl-PL" dirty="0" smtClean="0"/>
          </a:p>
          <a:p>
            <a:pPr>
              <a:lnSpc>
                <a:spcPct val="100000"/>
              </a:lnSpc>
            </a:pPr>
            <a:r>
              <a:rPr lang="en-US" dirty="0" smtClean="0"/>
              <a:t>Third point of the agenda – one line</a:t>
            </a:r>
            <a:endParaRPr lang="pl-PL" dirty="0" smtClean="0"/>
          </a:p>
          <a:p>
            <a:pPr>
              <a:lnSpc>
                <a:spcPct val="100000"/>
              </a:lnSpc>
            </a:pPr>
            <a:r>
              <a:rPr lang="en-US" dirty="0" smtClean="0"/>
              <a:t>Fourth point of the agenda – two lines, generally we should avoid long contents, so this</a:t>
            </a:r>
            <a:r>
              <a:rPr lang="pl-PL" dirty="0" smtClean="0"/>
              <a:t> </a:t>
            </a:r>
            <a:r>
              <a:rPr lang="en-US" dirty="0" smtClean="0"/>
              <a:t>is absolutely ex</a:t>
            </a:r>
            <a:r>
              <a:rPr lang="pl-PL" dirty="0" smtClean="0"/>
              <a:t>c</a:t>
            </a:r>
            <a:r>
              <a:rPr lang="en-US" dirty="0" err="1" smtClean="0"/>
              <a:t>eptional</a:t>
            </a:r>
            <a:endParaRPr lang="pl-PL" dirty="0" smtClean="0"/>
          </a:p>
          <a:p>
            <a:pPr>
              <a:lnSpc>
                <a:spcPct val="100000"/>
              </a:lnSpc>
            </a:pPr>
            <a:r>
              <a:rPr lang="en-US" dirty="0" smtClean="0"/>
              <a:t>Fifth point of the agenda – one line</a:t>
            </a:r>
            <a:endParaRPr lang="pl-PL" dirty="0" smtClean="0"/>
          </a:p>
          <a:p>
            <a:pPr>
              <a:lnSpc>
                <a:spcPct val="100000"/>
              </a:lnSpc>
            </a:pPr>
            <a:r>
              <a:rPr lang="en-US" dirty="0" smtClean="0"/>
              <a:t>Sixth point of the agenda – one line</a:t>
            </a:r>
            <a:endParaRPr lang="pl-PL" dirty="0" smtClean="0"/>
          </a:p>
        </p:txBody>
      </p:sp>
      <p:pic>
        <p:nvPicPr>
          <p:cNvPr id="7" name="Picture 6"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3800" b="16530"/>
          <a:stretch/>
        </p:blipFill>
        <p:spPr>
          <a:xfrm>
            <a:off x="7625840" y="5684891"/>
            <a:ext cx="2157349" cy="1877959"/>
          </a:xfrm>
          <a:prstGeom prst="rect">
            <a:avLst/>
          </a:prstGeom>
        </p:spPr>
      </p:pic>
    </p:spTree>
    <p:extLst>
      <p:ext uri="{BB962C8B-B14F-4D97-AF65-F5344CB8AC3E}">
        <p14:creationId xmlns:p14="http://schemas.microsoft.com/office/powerpoint/2010/main" val="389475033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ść, Tytuł 1 linijka">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12"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742956921"/>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baseline="0">
                <a:solidFill>
                  <a:srgbClr val="004B98"/>
                </a:solidFill>
                <a:latin typeface="Calibri" panose="020F0502020204030204" pitchFamily="34" charset="0"/>
              </a:defRPr>
            </a:lvl1pPr>
          </a:lstStyle>
          <a:p>
            <a:pPr lvl="0"/>
            <a:r>
              <a:rPr lang="pl-PL" dirty="0" smtClean="0"/>
              <a:t>SECTION TITLE</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3392319635"/>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40997608"/>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ść, Tytuł 2 linijki">
    <p:spTree>
      <p:nvGrpSpPr>
        <p:cNvPr id="1" name=""/>
        <p:cNvGrpSpPr/>
        <p:nvPr/>
      </p:nvGrpSpPr>
      <p:grpSpPr>
        <a:xfrm>
          <a:off x="0" y="0"/>
          <a:ext cx="0" cy="0"/>
          <a:chOff x="0" y="0"/>
          <a:chExt cx="0" cy="0"/>
        </a:xfrm>
      </p:grpSpPr>
      <p:sp>
        <p:nvSpPr>
          <p:cNvPr id="3"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4" name="Symbol zastępczy zawartości 6"/>
          <p:cNvSpPr>
            <a:spLocks noGrp="1"/>
          </p:cNvSpPr>
          <p:nvPr>
            <p:ph sz="quarter" idx="10" hasCustomPrompt="1"/>
          </p:nvPr>
        </p:nvSpPr>
        <p:spPr>
          <a:xfrm>
            <a:off x="665778" y="92540"/>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TITLE – WHEN TWO LINES ARE NECESSARY – WE SHOULD AVOID THIS SITUATION</a:t>
            </a:r>
            <a:endParaRPr lang="en-US" dirty="0"/>
          </a:p>
        </p:txBody>
      </p:sp>
      <p:sp>
        <p:nvSpPr>
          <p:cNvPr id="5"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6"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1640844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ść2">
    <p:spTree>
      <p:nvGrpSpPr>
        <p:cNvPr id="1" name=""/>
        <p:cNvGrpSpPr/>
        <p:nvPr/>
      </p:nvGrpSpPr>
      <p:grpSpPr>
        <a:xfrm>
          <a:off x="0" y="0"/>
          <a:ext cx="0" cy="0"/>
          <a:chOff x="0" y="0"/>
          <a:chExt cx="0" cy="0"/>
        </a:xfrm>
      </p:grpSpPr>
      <p:sp>
        <p:nvSpPr>
          <p:cNvPr id="3" name="pole tekstowe 2"/>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6"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7" name="Symbol zastępczy tekstu 4"/>
          <p:cNvSpPr>
            <a:spLocks noGrp="1"/>
          </p:cNvSpPr>
          <p:nvPr>
            <p:ph type="body" sz="quarter" idx="13" hasCustomPrompt="1"/>
          </p:nvPr>
        </p:nvSpPr>
        <p:spPr>
          <a:xfrm>
            <a:off x="680057" y="1411266"/>
            <a:ext cx="9614207" cy="4709275"/>
          </a:xfrm>
          <a:prstGeom prst="rect">
            <a:avLst/>
          </a:prstGeom>
          <a:ln>
            <a:noFill/>
          </a:ln>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Tree>
    <p:extLst>
      <p:ext uri="{BB962C8B-B14F-4D97-AF65-F5344CB8AC3E}">
        <p14:creationId xmlns:p14="http://schemas.microsoft.com/office/powerpoint/2010/main" val="4033540503"/>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numCol="2"/>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3928836745"/>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zekładka bez zdjęcia">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53" y="-7940"/>
            <a:ext cx="10688638" cy="7562850"/>
          </a:xfrm>
          <a:prstGeom prst="rect">
            <a:avLst/>
          </a:prstGeom>
        </p:spPr>
      </p:pic>
      <p:sp>
        <p:nvSpPr>
          <p:cNvPr id="4" name="Tytuł 1"/>
          <p:cNvSpPr>
            <a:spLocks noGrp="1"/>
          </p:cNvSpPr>
          <p:nvPr>
            <p:ph type="title" hasCustomPrompt="1"/>
          </p:nvPr>
        </p:nvSpPr>
        <p:spPr>
          <a:xfrm>
            <a:off x="5462146" y="5920958"/>
            <a:ext cx="4906674" cy="851868"/>
          </a:xfrm>
          <a:prstGeom prst="rect">
            <a:avLst/>
          </a:prstGeom>
        </p:spPr>
        <p:txBody>
          <a:bodyPr lIns="99551" tIns="49775" rIns="99551" bIns="49775"/>
          <a:lstStyle>
            <a:lvl1pPr algn="l">
              <a:defRPr sz="2600">
                <a:solidFill>
                  <a:schemeClr val="bg1"/>
                </a:solidFill>
                <a:latin typeface="+mn-lt"/>
              </a:defRPr>
            </a:lvl1pPr>
          </a:lstStyle>
          <a:p>
            <a:r>
              <a:rPr lang="pl-PL" dirty="0" smtClean="0"/>
              <a:t>KLIKNIJ, ABY EDYTOWAĆ STYL</a:t>
            </a:r>
            <a:endParaRPr lang="pl-PL" dirty="0"/>
          </a:p>
        </p:txBody>
      </p:sp>
      <p:pic>
        <p:nvPicPr>
          <p:cNvPr id="6" name="Picture 5"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l="27576" t="-1455" b="9856"/>
          <a:stretch/>
        </p:blipFill>
        <p:spPr>
          <a:xfrm>
            <a:off x="0" y="2967735"/>
            <a:ext cx="3642361" cy="4595115"/>
          </a:xfrm>
          <a:prstGeom prst="rect">
            <a:avLst/>
          </a:prstGeom>
        </p:spPr>
      </p:pic>
      <p:sp>
        <p:nvSpPr>
          <p:cNvPr id="5"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180399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
        <p:nvSpPr>
          <p:cNvPr id="6" name="Text Placeholder 8"/>
          <p:cNvSpPr>
            <a:spLocks noGrp="1"/>
          </p:cNvSpPr>
          <p:nvPr>
            <p:ph type="body" sz="quarter" idx="15"/>
          </p:nvPr>
        </p:nvSpPr>
        <p:spPr>
          <a:xfrm>
            <a:off x="5333073" y="1402074"/>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4223977518"/>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kładka bez zdjęcia - dziekujemy 1">
    <p:spTree>
      <p:nvGrpSpPr>
        <p:cNvPr id="1" name=""/>
        <p:cNvGrpSpPr/>
        <p:nvPr/>
      </p:nvGrpSpPr>
      <p:grpSpPr>
        <a:xfrm>
          <a:off x="0" y="0"/>
          <a:ext cx="0" cy="0"/>
          <a:chOff x="0" y="0"/>
          <a:chExt cx="0" cy="0"/>
        </a:xfrm>
      </p:grpSpPr>
      <p:pic>
        <p:nvPicPr>
          <p:cNvPr id="7"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9" name="Tytuł 1"/>
          <p:cNvSpPr>
            <a:spLocks noGrp="1"/>
          </p:cNvSpPr>
          <p:nvPr>
            <p:ph type="title" hasCustomPrompt="1"/>
          </p:nvPr>
        </p:nvSpPr>
        <p:spPr>
          <a:xfrm>
            <a:off x="2979355" y="5388978"/>
            <a:ext cx="6242228" cy="851868"/>
          </a:xfrm>
          <a:prstGeom prst="rect">
            <a:avLst/>
          </a:prstGeom>
        </p:spPr>
        <p:txBody>
          <a:bodyPr lIns="99551" tIns="49775" rIns="99551" bIns="49775"/>
          <a:lstStyle>
            <a:lvl1pPr algn="r">
              <a:defRPr sz="3900">
                <a:solidFill>
                  <a:schemeClr val="bg1"/>
                </a:solidFill>
                <a:latin typeface="+mn-lt"/>
              </a:defRPr>
            </a:lvl1pPr>
          </a:lstStyle>
          <a:p>
            <a:r>
              <a:rPr lang="pl-PL" dirty="0" smtClean="0"/>
              <a:t>DZIĘKUJEMY</a:t>
            </a:r>
            <a:endParaRPr lang="pl-PL" dirty="0"/>
          </a:p>
        </p:txBody>
      </p:sp>
      <p:pic>
        <p:nvPicPr>
          <p:cNvPr id="5" name="Picture 4"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21827"/>
          <a:stretch/>
        </p:blipFill>
        <p:spPr>
          <a:xfrm>
            <a:off x="467145" y="0"/>
            <a:ext cx="5029200" cy="3921556"/>
          </a:xfrm>
          <a:prstGeom prst="rect">
            <a:avLst/>
          </a:prstGeom>
        </p:spPr>
      </p:pic>
      <p:sp>
        <p:nvSpPr>
          <p:cNvPr id="6"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3153540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kładka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65419"/>
      </p:ext>
    </p:extLst>
  </p:cSld>
  <p:clrMapOvr>
    <a:masterClrMapping/>
  </p:clrMapOvr>
  <p:extLst mod="1">
    <p:ext uri="{DCECCB84-F9BA-43D5-87BE-67443E8EF086}">
      <p15:sldGuideLst xmlns:p15="http://schemas.microsoft.com/office/powerpoint/2012/main">
        <p15:guide id="1" orient="horz" pos="3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AGENDA</a:t>
            </a:r>
            <a:endParaRPr lang="pl-PL" dirty="0"/>
          </a:p>
        </p:txBody>
      </p:sp>
      <p:sp>
        <p:nvSpPr>
          <p:cNvPr id="10" name="pole tekstowe 9"/>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3" name="Symbol zastępczy tekstu 2"/>
          <p:cNvSpPr>
            <a:spLocks noGrp="1"/>
          </p:cNvSpPr>
          <p:nvPr>
            <p:ph type="body" sz="quarter" idx="11" hasCustomPrompt="1"/>
          </p:nvPr>
        </p:nvSpPr>
        <p:spPr>
          <a:xfrm>
            <a:off x="687739" y="1389512"/>
            <a:ext cx="9211458" cy="3465090"/>
          </a:xfrm>
          <a:prstGeom prst="rect">
            <a:avLst/>
          </a:prstGeom>
        </p:spPr>
        <p:txBody>
          <a:bodyPr lIns="99551" tIns="49775" rIns="99551" bIns="49775"/>
          <a:lstStyle>
            <a:lvl1pPr marL="248877" indent="-248877">
              <a:spcBef>
                <a:spcPts val="0"/>
              </a:spcBef>
              <a:spcAft>
                <a:spcPts val="1742"/>
              </a:spcAft>
              <a:buClr>
                <a:srgbClr val="004B98"/>
              </a:buClr>
              <a:buFontTx/>
              <a:buBlip>
                <a:blip r:embed="rId2"/>
              </a:buBlip>
              <a:defRPr sz="2400">
                <a:solidFill>
                  <a:srgbClr val="4D4D4D"/>
                </a:solidFill>
              </a:defRPr>
            </a:lvl1pPr>
          </a:lstStyle>
          <a:p>
            <a:pPr>
              <a:lnSpc>
                <a:spcPct val="100000"/>
              </a:lnSpc>
            </a:pPr>
            <a:r>
              <a:rPr lang="en-US" dirty="0" smtClean="0"/>
              <a:t>First point of </a:t>
            </a:r>
            <a:r>
              <a:rPr lang="pl-PL" dirty="0" smtClean="0"/>
              <a:t>the </a:t>
            </a:r>
            <a:r>
              <a:rPr lang="en-US" dirty="0" smtClean="0"/>
              <a:t>agenda – one line – font 22pt</a:t>
            </a:r>
            <a:endParaRPr lang="pl-PL" dirty="0" smtClean="0"/>
          </a:p>
          <a:p>
            <a:pPr>
              <a:lnSpc>
                <a:spcPct val="100000"/>
              </a:lnSpc>
            </a:pPr>
            <a:r>
              <a:rPr lang="pl-PL" dirty="0" smtClean="0"/>
              <a:t>Second point of the agenda – one </a:t>
            </a:r>
            <a:r>
              <a:rPr lang="pl-PL" dirty="0" err="1" smtClean="0"/>
              <a:t>line</a:t>
            </a:r>
            <a:endParaRPr lang="pl-PL" dirty="0" smtClean="0"/>
          </a:p>
          <a:p>
            <a:pPr>
              <a:lnSpc>
                <a:spcPct val="100000"/>
              </a:lnSpc>
            </a:pPr>
            <a:r>
              <a:rPr lang="en-US" dirty="0" smtClean="0"/>
              <a:t>Third point of the agenda – one line</a:t>
            </a:r>
            <a:endParaRPr lang="pl-PL" dirty="0" smtClean="0"/>
          </a:p>
          <a:p>
            <a:pPr>
              <a:lnSpc>
                <a:spcPct val="100000"/>
              </a:lnSpc>
            </a:pPr>
            <a:r>
              <a:rPr lang="en-US" dirty="0" smtClean="0"/>
              <a:t>Fourth point of the agenda – two lines, generally we should avoid long contents, so this</a:t>
            </a:r>
            <a:r>
              <a:rPr lang="pl-PL" dirty="0" smtClean="0"/>
              <a:t> </a:t>
            </a:r>
            <a:r>
              <a:rPr lang="en-US" dirty="0" smtClean="0"/>
              <a:t>is absolutely ex</a:t>
            </a:r>
            <a:r>
              <a:rPr lang="pl-PL" dirty="0" smtClean="0"/>
              <a:t>c</a:t>
            </a:r>
            <a:r>
              <a:rPr lang="en-US" dirty="0" err="1" smtClean="0"/>
              <a:t>eptional</a:t>
            </a:r>
            <a:endParaRPr lang="pl-PL" dirty="0" smtClean="0"/>
          </a:p>
          <a:p>
            <a:pPr>
              <a:lnSpc>
                <a:spcPct val="100000"/>
              </a:lnSpc>
            </a:pPr>
            <a:r>
              <a:rPr lang="en-US" dirty="0" smtClean="0"/>
              <a:t>Fifth point of the agenda – one line</a:t>
            </a:r>
            <a:endParaRPr lang="pl-PL" dirty="0" smtClean="0"/>
          </a:p>
          <a:p>
            <a:pPr>
              <a:lnSpc>
                <a:spcPct val="100000"/>
              </a:lnSpc>
            </a:pPr>
            <a:r>
              <a:rPr lang="en-US" dirty="0" smtClean="0"/>
              <a:t>Sixth point of the agenda – one line</a:t>
            </a:r>
            <a:endParaRPr lang="pl-PL" dirty="0" smtClean="0"/>
          </a:p>
        </p:txBody>
      </p:sp>
      <p:pic>
        <p:nvPicPr>
          <p:cNvPr id="7" name="Picture 6"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3800" b="16530"/>
          <a:stretch/>
        </p:blipFill>
        <p:spPr>
          <a:xfrm>
            <a:off x="7625840" y="5684891"/>
            <a:ext cx="2157349" cy="1877959"/>
          </a:xfrm>
          <a:prstGeom prst="rect">
            <a:avLst/>
          </a:prstGeom>
        </p:spPr>
      </p:pic>
    </p:spTree>
    <p:extLst>
      <p:ext uri="{BB962C8B-B14F-4D97-AF65-F5344CB8AC3E}">
        <p14:creationId xmlns:p14="http://schemas.microsoft.com/office/powerpoint/2010/main" val="3431417267"/>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ść, Tytuł 1 linijka">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12"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4144452122"/>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baseline="0">
                <a:solidFill>
                  <a:srgbClr val="004B98"/>
                </a:solidFill>
                <a:latin typeface="Calibri" panose="020F0502020204030204" pitchFamily="34" charset="0"/>
              </a:defRPr>
            </a:lvl1pPr>
          </a:lstStyle>
          <a:p>
            <a:pPr lvl="0"/>
            <a:r>
              <a:rPr lang="pl-PL" dirty="0" smtClean="0"/>
              <a:t>SECTION TITLE</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2239587346"/>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1613193256"/>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ść, Tytuł 2 linijki">
    <p:spTree>
      <p:nvGrpSpPr>
        <p:cNvPr id="1" name=""/>
        <p:cNvGrpSpPr/>
        <p:nvPr/>
      </p:nvGrpSpPr>
      <p:grpSpPr>
        <a:xfrm>
          <a:off x="0" y="0"/>
          <a:ext cx="0" cy="0"/>
          <a:chOff x="0" y="0"/>
          <a:chExt cx="0" cy="0"/>
        </a:xfrm>
      </p:grpSpPr>
      <p:sp>
        <p:nvSpPr>
          <p:cNvPr id="3"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4" name="Symbol zastępczy zawartości 6"/>
          <p:cNvSpPr>
            <a:spLocks noGrp="1"/>
          </p:cNvSpPr>
          <p:nvPr>
            <p:ph sz="quarter" idx="10" hasCustomPrompt="1"/>
          </p:nvPr>
        </p:nvSpPr>
        <p:spPr>
          <a:xfrm>
            <a:off x="665778" y="92540"/>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TITLE – WHEN TWO LINES ARE NECESSARY – WE SHOULD AVOID THIS SITUATION</a:t>
            </a:r>
            <a:endParaRPr lang="en-US" dirty="0"/>
          </a:p>
        </p:txBody>
      </p:sp>
      <p:sp>
        <p:nvSpPr>
          <p:cNvPr id="5"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6"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3436908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ść2">
    <p:spTree>
      <p:nvGrpSpPr>
        <p:cNvPr id="1" name=""/>
        <p:cNvGrpSpPr/>
        <p:nvPr/>
      </p:nvGrpSpPr>
      <p:grpSpPr>
        <a:xfrm>
          <a:off x="0" y="0"/>
          <a:ext cx="0" cy="0"/>
          <a:chOff x="0" y="0"/>
          <a:chExt cx="0" cy="0"/>
        </a:xfrm>
      </p:grpSpPr>
      <p:sp>
        <p:nvSpPr>
          <p:cNvPr id="3" name="pole tekstowe 2"/>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6"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7" name="Symbol zastępczy tekstu 4"/>
          <p:cNvSpPr>
            <a:spLocks noGrp="1"/>
          </p:cNvSpPr>
          <p:nvPr>
            <p:ph type="body" sz="quarter" idx="13" hasCustomPrompt="1"/>
          </p:nvPr>
        </p:nvSpPr>
        <p:spPr>
          <a:xfrm>
            <a:off x="680057" y="1411266"/>
            <a:ext cx="9614207" cy="4709275"/>
          </a:xfrm>
          <a:prstGeom prst="rect">
            <a:avLst/>
          </a:prstGeom>
          <a:ln>
            <a:noFill/>
          </a:ln>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Tree>
    <p:extLst>
      <p:ext uri="{BB962C8B-B14F-4D97-AF65-F5344CB8AC3E}">
        <p14:creationId xmlns:p14="http://schemas.microsoft.com/office/powerpoint/2010/main" val="3438853214"/>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numCol="2"/>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1606449761"/>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AGENDA</a:t>
            </a:r>
            <a:endParaRPr lang="pl-PL" dirty="0"/>
          </a:p>
        </p:txBody>
      </p:sp>
      <p:sp>
        <p:nvSpPr>
          <p:cNvPr id="10" name="pole tekstowe 9"/>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3" name="Symbol zastępczy tekstu 2"/>
          <p:cNvSpPr>
            <a:spLocks noGrp="1"/>
          </p:cNvSpPr>
          <p:nvPr>
            <p:ph type="body" sz="quarter" idx="11" hasCustomPrompt="1"/>
          </p:nvPr>
        </p:nvSpPr>
        <p:spPr>
          <a:xfrm>
            <a:off x="687739" y="1389512"/>
            <a:ext cx="9211458" cy="3465090"/>
          </a:xfrm>
          <a:prstGeom prst="rect">
            <a:avLst/>
          </a:prstGeom>
        </p:spPr>
        <p:txBody>
          <a:bodyPr lIns="99551" tIns="49775" rIns="99551" bIns="49775"/>
          <a:lstStyle>
            <a:lvl1pPr marL="248877" indent="-248877">
              <a:spcBef>
                <a:spcPts val="0"/>
              </a:spcBef>
              <a:spcAft>
                <a:spcPts val="1742"/>
              </a:spcAft>
              <a:buClr>
                <a:srgbClr val="004B98"/>
              </a:buClr>
              <a:buFontTx/>
              <a:buBlip>
                <a:blip r:embed="rId2"/>
              </a:buBlip>
              <a:defRPr sz="2400">
                <a:solidFill>
                  <a:srgbClr val="4D4D4D"/>
                </a:solidFill>
              </a:defRPr>
            </a:lvl1pPr>
          </a:lstStyle>
          <a:p>
            <a:pPr>
              <a:lnSpc>
                <a:spcPct val="100000"/>
              </a:lnSpc>
            </a:pPr>
            <a:r>
              <a:rPr lang="en-US" dirty="0" smtClean="0"/>
              <a:t>First point of </a:t>
            </a:r>
            <a:r>
              <a:rPr lang="pl-PL" dirty="0" smtClean="0"/>
              <a:t>the </a:t>
            </a:r>
            <a:r>
              <a:rPr lang="en-US" dirty="0" smtClean="0"/>
              <a:t>agenda – one line – font 22pt</a:t>
            </a:r>
            <a:endParaRPr lang="pl-PL" dirty="0" smtClean="0"/>
          </a:p>
          <a:p>
            <a:pPr>
              <a:lnSpc>
                <a:spcPct val="100000"/>
              </a:lnSpc>
            </a:pPr>
            <a:r>
              <a:rPr lang="pl-PL" dirty="0" smtClean="0"/>
              <a:t>Second point of the agenda – one </a:t>
            </a:r>
            <a:r>
              <a:rPr lang="pl-PL" dirty="0" err="1" smtClean="0"/>
              <a:t>line</a:t>
            </a:r>
            <a:endParaRPr lang="pl-PL" dirty="0" smtClean="0"/>
          </a:p>
          <a:p>
            <a:pPr>
              <a:lnSpc>
                <a:spcPct val="100000"/>
              </a:lnSpc>
            </a:pPr>
            <a:r>
              <a:rPr lang="en-US" dirty="0" smtClean="0"/>
              <a:t>Third point of the agenda – one line</a:t>
            </a:r>
            <a:endParaRPr lang="pl-PL" dirty="0" smtClean="0"/>
          </a:p>
          <a:p>
            <a:pPr>
              <a:lnSpc>
                <a:spcPct val="100000"/>
              </a:lnSpc>
            </a:pPr>
            <a:r>
              <a:rPr lang="en-US" dirty="0" smtClean="0"/>
              <a:t>Fourth point of the agenda – two lines, generally we should avoid long contents, so this</a:t>
            </a:r>
            <a:r>
              <a:rPr lang="pl-PL" dirty="0" smtClean="0"/>
              <a:t> </a:t>
            </a:r>
            <a:r>
              <a:rPr lang="en-US" dirty="0" smtClean="0"/>
              <a:t>is absolutely ex</a:t>
            </a:r>
            <a:r>
              <a:rPr lang="pl-PL" dirty="0" smtClean="0"/>
              <a:t>c</a:t>
            </a:r>
            <a:r>
              <a:rPr lang="en-US" dirty="0" err="1" smtClean="0"/>
              <a:t>eptional</a:t>
            </a:r>
            <a:endParaRPr lang="pl-PL" dirty="0" smtClean="0"/>
          </a:p>
          <a:p>
            <a:pPr>
              <a:lnSpc>
                <a:spcPct val="100000"/>
              </a:lnSpc>
            </a:pPr>
            <a:r>
              <a:rPr lang="en-US" dirty="0" smtClean="0"/>
              <a:t>Fifth point of the agenda – one line</a:t>
            </a:r>
            <a:endParaRPr lang="pl-PL" dirty="0" smtClean="0"/>
          </a:p>
          <a:p>
            <a:pPr>
              <a:lnSpc>
                <a:spcPct val="100000"/>
              </a:lnSpc>
            </a:pPr>
            <a:r>
              <a:rPr lang="en-US" dirty="0" smtClean="0"/>
              <a:t>Sixth point of the agenda – one line</a:t>
            </a:r>
            <a:endParaRPr lang="pl-PL" dirty="0" smtClean="0"/>
          </a:p>
        </p:txBody>
      </p:sp>
      <p:pic>
        <p:nvPicPr>
          <p:cNvPr id="7" name="Picture 6"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3800" b="16530"/>
          <a:stretch/>
        </p:blipFill>
        <p:spPr>
          <a:xfrm>
            <a:off x="7625840" y="5684891"/>
            <a:ext cx="2157349" cy="1877959"/>
          </a:xfrm>
          <a:prstGeom prst="rect">
            <a:avLst/>
          </a:prstGeom>
        </p:spPr>
      </p:pic>
    </p:spTree>
    <p:extLst>
      <p:ext uri="{BB962C8B-B14F-4D97-AF65-F5344CB8AC3E}">
        <p14:creationId xmlns:p14="http://schemas.microsoft.com/office/powerpoint/2010/main" val="2042704805"/>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
        <p:nvSpPr>
          <p:cNvPr id="6" name="Text Placeholder 8"/>
          <p:cNvSpPr>
            <a:spLocks noGrp="1"/>
          </p:cNvSpPr>
          <p:nvPr>
            <p:ph type="body" sz="quarter" idx="15"/>
          </p:nvPr>
        </p:nvSpPr>
        <p:spPr>
          <a:xfrm>
            <a:off x="5333073" y="1402074"/>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1302898651"/>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kładka bez zdjęcia - dziekujemy 1">
    <p:spTree>
      <p:nvGrpSpPr>
        <p:cNvPr id="1" name=""/>
        <p:cNvGrpSpPr/>
        <p:nvPr/>
      </p:nvGrpSpPr>
      <p:grpSpPr>
        <a:xfrm>
          <a:off x="0" y="0"/>
          <a:ext cx="0" cy="0"/>
          <a:chOff x="0" y="0"/>
          <a:chExt cx="0" cy="0"/>
        </a:xfrm>
      </p:grpSpPr>
      <p:pic>
        <p:nvPicPr>
          <p:cNvPr id="7"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9" name="Tytuł 1"/>
          <p:cNvSpPr>
            <a:spLocks noGrp="1"/>
          </p:cNvSpPr>
          <p:nvPr>
            <p:ph type="title" hasCustomPrompt="1"/>
          </p:nvPr>
        </p:nvSpPr>
        <p:spPr>
          <a:xfrm>
            <a:off x="2979355" y="5388978"/>
            <a:ext cx="6242228" cy="851868"/>
          </a:xfrm>
          <a:prstGeom prst="rect">
            <a:avLst/>
          </a:prstGeom>
        </p:spPr>
        <p:txBody>
          <a:bodyPr lIns="99551" tIns="49775" rIns="99551" bIns="49775"/>
          <a:lstStyle>
            <a:lvl1pPr algn="r">
              <a:defRPr sz="3900">
                <a:solidFill>
                  <a:schemeClr val="bg1"/>
                </a:solidFill>
                <a:latin typeface="+mn-lt"/>
              </a:defRPr>
            </a:lvl1pPr>
          </a:lstStyle>
          <a:p>
            <a:r>
              <a:rPr lang="pl-PL" dirty="0" smtClean="0"/>
              <a:t>DZIĘKUJEMY</a:t>
            </a:r>
            <a:endParaRPr lang="pl-PL" dirty="0"/>
          </a:p>
        </p:txBody>
      </p:sp>
      <p:pic>
        <p:nvPicPr>
          <p:cNvPr id="5" name="Picture 4"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21827"/>
          <a:stretch/>
        </p:blipFill>
        <p:spPr>
          <a:xfrm>
            <a:off x="467145" y="0"/>
            <a:ext cx="5029200" cy="3921556"/>
          </a:xfrm>
          <a:prstGeom prst="rect">
            <a:avLst/>
          </a:prstGeom>
        </p:spPr>
      </p:pic>
      <p:sp>
        <p:nvSpPr>
          <p:cNvPr id="6"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29565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eść, Tytuł 1 linijka, Poziom">
    <p:spTree>
      <p:nvGrpSpPr>
        <p:cNvPr id="1" name=""/>
        <p:cNvGrpSpPr/>
        <p:nvPr/>
      </p:nvGrpSpPr>
      <p:grpSpPr>
        <a:xfrm>
          <a:off x="0" y="0"/>
          <a:ext cx="0" cy="0"/>
          <a:chOff x="0" y="0"/>
          <a:chExt cx="0" cy="0"/>
        </a:xfrm>
      </p:grpSpPr>
      <p:sp>
        <p:nvSpPr>
          <p:cNvPr id="7" name="pole tekstowe 6"/>
          <p:cNvSpPr txBox="1"/>
          <p:nvPr userDrawn="1"/>
        </p:nvSpPr>
        <p:spPr>
          <a:xfrm>
            <a:off x="10086694" y="7139722"/>
            <a:ext cx="559863" cy="232371"/>
          </a:xfrm>
          <a:prstGeom prst="rect">
            <a:avLst/>
          </a:prstGeom>
          <a:noFill/>
        </p:spPr>
        <p:txBody>
          <a:bodyPr wrap="square" rtlCol="0">
            <a:spAutoFit/>
          </a:bodyPr>
          <a:lstStyle/>
          <a:p>
            <a:pPr algn="r"/>
            <a:fld id="{448A2A60-080A-4B83-AB6B-F6BAD4700F41}" type="slidenum">
              <a:rPr lang="pl-PL" sz="910" b="1" smtClean="0">
                <a:solidFill>
                  <a:prstClr val="white"/>
                </a:solidFill>
              </a:rPr>
              <a:pPr algn="r"/>
              <a:t>‹#›</a:t>
            </a:fld>
            <a:endParaRPr lang="pl-PL" sz="91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a:lstStyle>
            <a:lvl1pPr marL="0" indent="0">
              <a:buNone/>
              <a:defRPr sz="1985"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3" y="7129908"/>
            <a:ext cx="4763773" cy="294111"/>
          </a:xfrm>
          <a:prstGeom prst="rect">
            <a:avLst/>
          </a:prstGeom>
        </p:spPr>
        <p:txBody>
          <a:bodyPr/>
          <a:lstStyle>
            <a:lvl1pPr marL="0" indent="0" algn="r">
              <a:buNone/>
              <a:defRPr sz="1158" b="1">
                <a:solidFill>
                  <a:srgbClr val="004B98"/>
                </a:solidFill>
                <a:latin typeface="Calibri" panose="020F0502020204030204" pitchFamily="34" charset="0"/>
              </a:defRPr>
            </a:lvl1pPr>
          </a:lstStyle>
          <a:p>
            <a:pPr lvl="0"/>
            <a:r>
              <a:rPr lang="pl-PL" dirty="0" smtClean="0"/>
              <a:t>TYTUŁ SEKCJI 1</a:t>
            </a:r>
            <a:endParaRPr lang="pl-PL" dirty="0"/>
          </a:p>
        </p:txBody>
      </p:sp>
      <p:sp>
        <p:nvSpPr>
          <p:cNvPr id="13" name="Text Placeholder 12"/>
          <p:cNvSpPr>
            <a:spLocks noGrp="1"/>
          </p:cNvSpPr>
          <p:nvPr>
            <p:ph type="body" sz="quarter" idx="14"/>
          </p:nvPr>
        </p:nvSpPr>
        <p:spPr>
          <a:xfrm>
            <a:off x="669897" y="1381854"/>
            <a:ext cx="9679156" cy="4742538"/>
          </a:xfrm>
          <a:prstGeom prst="rect">
            <a:avLst/>
          </a:prstGeom>
        </p:spPr>
        <p:txBody>
          <a:bodyPr vert="horz"/>
          <a:lstStyle>
            <a:lvl1pPr>
              <a:lnSpc>
                <a:spcPct val="100000"/>
              </a:lnSpc>
              <a:spcBef>
                <a:spcPts val="0"/>
              </a:spcBef>
              <a:spcAft>
                <a:spcPts val="1323"/>
              </a:spcAft>
              <a:buClr>
                <a:srgbClr val="004B98"/>
              </a:buClr>
              <a:buFont typeface="Wingdings" charset="2"/>
              <a:buChar char="§"/>
              <a:defRPr sz="1489"/>
            </a:lvl1pPr>
            <a:lvl2pPr>
              <a:lnSpc>
                <a:spcPct val="100000"/>
              </a:lnSpc>
              <a:spcBef>
                <a:spcPts val="0"/>
              </a:spcBef>
              <a:spcAft>
                <a:spcPts val="1158"/>
              </a:spcAft>
              <a:buClr>
                <a:srgbClr val="004B98"/>
              </a:buClr>
              <a:buFont typeface="Lucida Grande CE"/>
              <a:buChar char="-"/>
              <a:defRPr sz="1323"/>
            </a:lvl2pPr>
            <a:lvl3pPr>
              <a:lnSpc>
                <a:spcPct val="100000"/>
              </a:lnSpc>
              <a:spcBef>
                <a:spcPts val="0"/>
              </a:spcBef>
              <a:spcAft>
                <a:spcPts val="1158"/>
              </a:spcAft>
              <a:buClr>
                <a:srgbClr val="004B98"/>
              </a:buClr>
              <a:buFont typeface="Lucida Grande CE"/>
              <a:buChar char="-"/>
              <a:defRPr sz="1323"/>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4938313"/>
      </p:ext>
    </p:extLst>
  </p:cSld>
  <p:clrMapOvr>
    <a:masterClrMapping/>
  </p:clrMapOvr>
  <p:extLst mod="1">
    <p:ext uri="{DCECCB84-F9BA-43D5-87BE-67443E8EF086}">
      <p15:sldGuideLst xmlns:p15="http://schemas.microsoft.com/office/powerpoint/2012/main">
        <p15:guide id="1" pos="323">
          <p15:clr>
            <a:srgbClr val="FBAE40"/>
          </p15:clr>
        </p15:guide>
        <p15:guide id="2" pos="4099">
          <p15:clr>
            <a:srgbClr val="FBAE40"/>
          </p15:clr>
        </p15:guide>
        <p15:guide id="3"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AGENDA</a:t>
            </a:r>
          </a:p>
        </p:txBody>
      </p:sp>
      <p:sp>
        <p:nvSpPr>
          <p:cNvPr id="10" name="pole tekstowe 9"/>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3" name="Symbol zastępczy tekstu 2"/>
          <p:cNvSpPr>
            <a:spLocks noGrp="1"/>
          </p:cNvSpPr>
          <p:nvPr>
            <p:ph type="body" sz="quarter" idx="11" hasCustomPrompt="1"/>
          </p:nvPr>
        </p:nvSpPr>
        <p:spPr>
          <a:xfrm>
            <a:off x="687739" y="1389512"/>
            <a:ext cx="9211458" cy="3465090"/>
          </a:xfrm>
          <a:prstGeom prst="rect">
            <a:avLst/>
          </a:prstGeom>
        </p:spPr>
        <p:txBody>
          <a:bodyPr lIns="99551" tIns="49775" rIns="99551" bIns="49775"/>
          <a:lstStyle>
            <a:lvl1pPr marL="248877" indent="-248877">
              <a:spcBef>
                <a:spcPts val="0"/>
              </a:spcBef>
              <a:spcAft>
                <a:spcPts val="1742"/>
              </a:spcAft>
              <a:buClr>
                <a:srgbClr val="004B98"/>
              </a:buClr>
              <a:buFontTx/>
              <a:buBlip>
                <a:blip r:embed="rId2"/>
              </a:buBlip>
              <a:defRPr sz="2400">
                <a:solidFill>
                  <a:srgbClr val="4D4D4D"/>
                </a:solidFill>
              </a:defRPr>
            </a:lvl1pPr>
          </a:lstStyle>
          <a:p>
            <a:r>
              <a:rPr lang="pl-PL" dirty="0"/>
              <a:t>Punkt pierwszy agendy jednolinijkowy</a:t>
            </a:r>
          </a:p>
          <a:p>
            <a:r>
              <a:rPr lang="pl-PL" dirty="0"/>
              <a:t>Punkt drugi agendy jednolinijkowy</a:t>
            </a:r>
          </a:p>
          <a:p>
            <a:r>
              <a:rPr lang="pl-PL" dirty="0"/>
              <a:t>Punkt trzeci agendy, punt trzeci agendy, punkt trzeci agendy, kiedy musi być dwulinijkowy</a:t>
            </a:r>
          </a:p>
          <a:p>
            <a:r>
              <a:rPr lang="pl-PL" dirty="0"/>
              <a:t>Punkt czwarty agendy</a:t>
            </a:r>
          </a:p>
          <a:p>
            <a:r>
              <a:rPr lang="pl-PL" dirty="0"/>
              <a:t>Punkt piąty agendy</a:t>
            </a:r>
          </a:p>
        </p:txBody>
      </p:sp>
      <p:pic>
        <p:nvPicPr>
          <p:cNvPr id="7" name="Picture 6"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3800" b="16530"/>
          <a:stretch/>
        </p:blipFill>
        <p:spPr>
          <a:xfrm>
            <a:off x="7625840" y="5684891"/>
            <a:ext cx="2157349" cy="1877959"/>
          </a:xfrm>
          <a:prstGeom prst="rect">
            <a:avLst/>
          </a:prstGeom>
        </p:spPr>
      </p:pic>
    </p:spTree>
    <p:extLst>
      <p:ext uri="{BB962C8B-B14F-4D97-AF65-F5344CB8AC3E}">
        <p14:creationId xmlns:p14="http://schemas.microsoft.com/office/powerpoint/2010/main" val="2306548099"/>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ść, Tytuł 1 linijka">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 STYLE WZORCA TEKSTU</a:t>
            </a:r>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12"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spcAft>
                <a:spcPts val="1800"/>
              </a:spcAft>
              <a:buClr>
                <a:srgbClr val="004B98"/>
              </a:buClr>
              <a:buFont typeface="Wingdings" charset="2"/>
              <a:buChar char="§"/>
            </a:pPr>
            <a:r>
              <a:rPr lang="pl-PL" sz="2000" dirty="0">
                <a:solidFill>
                  <a:srgbClr val="4D4D4D"/>
                </a:solidFill>
              </a:rPr>
              <a:t>Treść slajdu z jednym blokiem tekstowym i jednym rodzajem wypunktowania dwulinijkowym lub jednolinijkowym</a:t>
            </a:r>
          </a:p>
          <a:p>
            <a:pPr>
              <a:spcBef>
                <a:spcPts val="0"/>
              </a:spcBef>
              <a:spcAft>
                <a:spcPts val="1800"/>
              </a:spcAft>
              <a:buClr>
                <a:srgbClr val="004B98"/>
              </a:buClr>
              <a:buFont typeface="Wingdings" charset="2"/>
              <a:buChar char="§"/>
            </a:pPr>
            <a:r>
              <a:rPr lang="pl-PL" sz="2000" dirty="0">
                <a:solidFill>
                  <a:srgbClr val="4D4D4D"/>
                </a:solidFill>
              </a:rPr>
              <a:t>Rekomendowana wielkość czcionki – 18 punktów</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p:txBody>
      </p:sp>
    </p:spTree>
    <p:extLst>
      <p:ext uri="{BB962C8B-B14F-4D97-AF65-F5344CB8AC3E}">
        <p14:creationId xmlns:p14="http://schemas.microsoft.com/office/powerpoint/2010/main" val="3473476737"/>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 STYLE WZORCA TEKSTU</a:t>
            </a:r>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a:t>Click to edit Master text styles</a:t>
            </a:r>
          </a:p>
          <a:p>
            <a:pPr lvl="1"/>
            <a:r>
              <a:rPr lang="pl-PL" dirty="0"/>
              <a:t>Second level</a:t>
            </a:r>
          </a:p>
          <a:p>
            <a:pPr lvl="2"/>
            <a:r>
              <a:rPr lang="pl-PL" dirty="0"/>
              <a:t>Third level</a:t>
            </a:r>
          </a:p>
        </p:txBody>
      </p:sp>
    </p:spTree>
    <p:extLst>
      <p:ext uri="{BB962C8B-B14F-4D97-AF65-F5344CB8AC3E}">
        <p14:creationId xmlns:p14="http://schemas.microsoft.com/office/powerpoint/2010/main" val="1922646739"/>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ść, Tytuł 2 linijki">
    <p:spTree>
      <p:nvGrpSpPr>
        <p:cNvPr id="1" name=""/>
        <p:cNvGrpSpPr/>
        <p:nvPr/>
      </p:nvGrpSpPr>
      <p:grpSpPr>
        <a:xfrm>
          <a:off x="0" y="0"/>
          <a:ext cx="0" cy="0"/>
          <a:chOff x="0" y="0"/>
          <a:chExt cx="0" cy="0"/>
        </a:xfrm>
      </p:grpSpPr>
      <p:sp>
        <p:nvSpPr>
          <p:cNvPr id="3"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4" name="Symbol zastępczy zawartości 6"/>
          <p:cNvSpPr>
            <a:spLocks noGrp="1"/>
          </p:cNvSpPr>
          <p:nvPr>
            <p:ph sz="quarter" idx="10" hasCustomPrompt="1"/>
          </p:nvPr>
        </p:nvSpPr>
        <p:spPr>
          <a:xfrm>
            <a:off x="665778" y="92540"/>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a:t>
            </a:r>
            <a:br>
              <a:rPr lang="pl-PL" dirty="0"/>
            </a:br>
            <a:r>
              <a:rPr lang="pl-PL" dirty="0"/>
              <a:t> STYLE WZORCA TEKSTU</a:t>
            </a:r>
          </a:p>
        </p:txBody>
      </p:sp>
      <p:sp>
        <p:nvSpPr>
          <p:cNvPr id="5"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7"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a:t>Click to edit Master text styles</a:t>
            </a:r>
          </a:p>
          <a:p>
            <a:pPr lvl="1"/>
            <a:r>
              <a:rPr lang="pl-PL" dirty="0"/>
              <a:t>Second level</a:t>
            </a:r>
          </a:p>
          <a:p>
            <a:pPr lvl="2"/>
            <a:r>
              <a:rPr lang="pl-PL" dirty="0"/>
              <a:t>Third level</a:t>
            </a:r>
          </a:p>
        </p:txBody>
      </p:sp>
    </p:spTree>
    <p:extLst>
      <p:ext uri="{BB962C8B-B14F-4D97-AF65-F5344CB8AC3E}">
        <p14:creationId xmlns:p14="http://schemas.microsoft.com/office/powerpoint/2010/main" val="3973356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ść2">
    <p:spTree>
      <p:nvGrpSpPr>
        <p:cNvPr id="1" name=""/>
        <p:cNvGrpSpPr/>
        <p:nvPr/>
      </p:nvGrpSpPr>
      <p:grpSpPr>
        <a:xfrm>
          <a:off x="0" y="0"/>
          <a:ext cx="0" cy="0"/>
          <a:chOff x="0" y="0"/>
          <a:chExt cx="0" cy="0"/>
        </a:xfrm>
      </p:grpSpPr>
      <p:sp>
        <p:nvSpPr>
          <p:cNvPr id="3" name="pole tekstowe 2"/>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6"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7" name="Symbol zastępczy tekstu 4"/>
          <p:cNvSpPr>
            <a:spLocks noGrp="1"/>
          </p:cNvSpPr>
          <p:nvPr>
            <p:ph type="body" sz="quarter" idx="13" hasCustomPrompt="1"/>
          </p:nvPr>
        </p:nvSpPr>
        <p:spPr>
          <a:xfrm>
            <a:off x="680057" y="1411266"/>
            <a:ext cx="9614207" cy="4709275"/>
          </a:xfrm>
          <a:prstGeom prst="rect">
            <a:avLst/>
          </a:prstGeom>
          <a:ln>
            <a:noFill/>
          </a:ln>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spcAft>
                <a:spcPts val="1800"/>
              </a:spcAft>
              <a:buClr>
                <a:srgbClr val="004B98"/>
              </a:buClr>
              <a:buFont typeface="Wingdings" charset="2"/>
              <a:buChar char="§"/>
            </a:pPr>
            <a:r>
              <a:rPr lang="pl-PL" sz="2000" dirty="0">
                <a:solidFill>
                  <a:srgbClr val="4D4D4D"/>
                </a:solidFill>
              </a:rPr>
              <a:t>Treść slajdu z jednym blokiem tekstowym i jednym rodzajem wypunktowania dwulinijkowym lub jednolinijkowym</a:t>
            </a:r>
          </a:p>
          <a:p>
            <a:pPr>
              <a:spcBef>
                <a:spcPts val="0"/>
              </a:spcBef>
              <a:spcAft>
                <a:spcPts val="1800"/>
              </a:spcAft>
              <a:buClr>
                <a:srgbClr val="004B98"/>
              </a:buClr>
              <a:buFont typeface="Wingdings" charset="2"/>
              <a:buChar char="§"/>
            </a:pPr>
            <a:r>
              <a:rPr lang="pl-PL" sz="2000" dirty="0">
                <a:solidFill>
                  <a:srgbClr val="4D4D4D"/>
                </a:solidFill>
              </a:rPr>
              <a:t>Rekomendowana wielkość czcionki – 18 punktów</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a:p>
            <a:pPr>
              <a:spcBef>
                <a:spcPts val="0"/>
              </a:spcBef>
              <a:spcAft>
                <a:spcPts val="1800"/>
              </a:spcAft>
              <a:buClr>
                <a:srgbClr val="004B98"/>
              </a:buClr>
              <a:buFont typeface="Wingdings" charset="2"/>
              <a:buChar char="§"/>
            </a:pPr>
            <a:r>
              <a:rPr lang="pl-PL" sz="2000" dirty="0">
                <a:solidFill>
                  <a:srgbClr val="4D4D4D"/>
                </a:solidFill>
              </a:rPr>
              <a:t>Treść slajdu z jednym blokiem tekstowym</a:t>
            </a: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 STYLE WZORCA TEKSTU</a:t>
            </a:r>
          </a:p>
        </p:txBody>
      </p:sp>
    </p:spTree>
    <p:extLst>
      <p:ext uri="{BB962C8B-B14F-4D97-AF65-F5344CB8AC3E}">
        <p14:creationId xmlns:p14="http://schemas.microsoft.com/office/powerpoint/2010/main" val="2769134881"/>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 STYLE WZORCA TEKSTU</a:t>
            </a:r>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9" name="Text Placeholder 8"/>
          <p:cNvSpPr>
            <a:spLocks noGrp="1"/>
          </p:cNvSpPr>
          <p:nvPr>
            <p:ph type="body" sz="quarter" idx="14"/>
          </p:nvPr>
        </p:nvSpPr>
        <p:spPr>
          <a:xfrm>
            <a:off x="673673" y="1389081"/>
            <a:ext cx="9625013" cy="4222976"/>
          </a:xfrm>
          <a:prstGeom prst="rect">
            <a:avLst/>
          </a:prstGeom>
        </p:spPr>
        <p:txBody>
          <a:bodyPr vert="horz" numCol="2"/>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a:t>Click to edit Master text styles</a:t>
            </a:r>
          </a:p>
          <a:p>
            <a:pPr lvl="1"/>
            <a:r>
              <a:rPr lang="pl-PL" dirty="0"/>
              <a:t>Second level</a:t>
            </a:r>
          </a:p>
          <a:p>
            <a:pPr lvl="2"/>
            <a:r>
              <a:rPr lang="pl-PL" dirty="0"/>
              <a:t>Third level</a:t>
            </a:r>
          </a:p>
        </p:txBody>
      </p:sp>
    </p:spTree>
    <p:extLst>
      <p:ext uri="{BB962C8B-B14F-4D97-AF65-F5344CB8AC3E}">
        <p14:creationId xmlns:p14="http://schemas.microsoft.com/office/powerpoint/2010/main" val="3788575775"/>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prstClr val="white"/>
                </a:solidFill>
              </a:rPr>
              <a:pPr algn="r"/>
              <a:t>‹#›</a:t>
            </a:fld>
            <a:endParaRPr lang="pl-PL" sz="1200" b="1" dirty="0">
              <a:solidFill>
                <a:prstClr val="white"/>
              </a:solidFill>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a:t>KLIKNIJ, ABY EDYTOWAĆ STYLE WZORCA TEKSTU</a:t>
            </a:r>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a:t>TYTUŁ SEKCJI 1</a:t>
            </a:r>
          </a:p>
        </p:txBody>
      </p:sp>
      <p:sp>
        <p:nvSpPr>
          <p:cNvPr id="9" name="Text Placeholder 8"/>
          <p:cNvSpPr>
            <a:spLocks noGrp="1"/>
          </p:cNvSpPr>
          <p:nvPr>
            <p:ph type="body" sz="quarter" idx="14"/>
          </p:nvPr>
        </p:nvSpPr>
        <p:spPr>
          <a:xfrm>
            <a:off x="673673" y="1389081"/>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a:t>Click to edit Master text styles</a:t>
            </a:r>
          </a:p>
          <a:p>
            <a:pPr lvl="1"/>
            <a:r>
              <a:rPr lang="pl-PL" dirty="0"/>
              <a:t>Second level</a:t>
            </a:r>
          </a:p>
          <a:p>
            <a:pPr lvl="2"/>
            <a:r>
              <a:rPr lang="pl-PL" dirty="0"/>
              <a:t>Third level</a:t>
            </a:r>
          </a:p>
        </p:txBody>
      </p:sp>
      <p:sp>
        <p:nvSpPr>
          <p:cNvPr id="6" name="Text Placeholder 8"/>
          <p:cNvSpPr>
            <a:spLocks noGrp="1"/>
          </p:cNvSpPr>
          <p:nvPr>
            <p:ph type="body" sz="quarter" idx="15"/>
          </p:nvPr>
        </p:nvSpPr>
        <p:spPr>
          <a:xfrm>
            <a:off x="5333073" y="1402074"/>
            <a:ext cx="4824557"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a:t>Click to edit Master text styles</a:t>
            </a:r>
          </a:p>
          <a:p>
            <a:pPr lvl="1"/>
            <a:r>
              <a:rPr lang="pl-PL" dirty="0"/>
              <a:t>Second level</a:t>
            </a:r>
          </a:p>
          <a:p>
            <a:pPr lvl="2"/>
            <a:r>
              <a:rPr lang="pl-PL" dirty="0"/>
              <a:t>Third level</a:t>
            </a:r>
          </a:p>
        </p:txBody>
      </p:sp>
    </p:spTree>
    <p:extLst>
      <p:ext uri="{BB962C8B-B14F-4D97-AF65-F5344CB8AC3E}">
        <p14:creationId xmlns:p14="http://schemas.microsoft.com/office/powerpoint/2010/main" val="3089714471"/>
      </p:ext>
    </p:extLst>
  </p:cSld>
  <p:clrMapOvr>
    <a:masterClrMapping/>
  </p:clrMapOvr>
  <p:extLst mod="1">
    <p:ext uri="{DCECCB84-F9BA-43D5-87BE-67443E8EF086}">
      <p15:sldGuideLst xmlns:p15="http://schemas.microsoft.com/office/powerpoint/2012/main">
        <p15:guide id="1" pos="431">
          <p15:clr>
            <a:srgbClr val="FBAE40"/>
          </p15:clr>
        </p15:guide>
        <p15:guide id="2" pos="5465">
          <p15:clr>
            <a:srgbClr val="FBAE40"/>
          </p15:clr>
        </p15:guide>
        <p15:guide id="3"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ść, Tytuł 1 linijka">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12"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2525901017"/>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kładka bez zdjęcia - dziekujemy 1">
    <p:spTree>
      <p:nvGrpSpPr>
        <p:cNvPr id="1" name=""/>
        <p:cNvGrpSpPr/>
        <p:nvPr/>
      </p:nvGrpSpPr>
      <p:grpSpPr>
        <a:xfrm>
          <a:off x="0" y="0"/>
          <a:ext cx="0" cy="0"/>
          <a:chOff x="0" y="0"/>
          <a:chExt cx="0" cy="0"/>
        </a:xfrm>
      </p:grpSpPr>
      <p:pic>
        <p:nvPicPr>
          <p:cNvPr id="7" name="Obraz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9" name="Tytuł 1"/>
          <p:cNvSpPr>
            <a:spLocks noGrp="1"/>
          </p:cNvSpPr>
          <p:nvPr>
            <p:ph type="title" hasCustomPrompt="1"/>
          </p:nvPr>
        </p:nvSpPr>
        <p:spPr>
          <a:xfrm>
            <a:off x="2979355" y="5388978"/>
            <a:ext cx="6242228" cy="851868"/>
          </a:xfrm>
          <a:prstGeom prst="rect">
            <a:avLst/>
          </a:prstGeom>
        </p:spPr>
        <p:txBody>
          <a:bodyPr lIns="99551" tIns="49775" rIns="99551" bIns="49775"/>
          <a:lstStyle>
            <a:lvl1pPr algn="r">
              <a:defRPr sz="3900">
                <a:solidFill>
                  <a:schemeClr val="bg1"/>
                </a:solidFill>
                <a:latin typeface="+mn-lt"/>
              </a:defRPr>
            </a:lvl1pPr>
          </a:lstStyle>
          <a:p>
            <a:r>
              <a:rPr lang="pl-PL" dirty="0"/>
              <a:t>DZIĘKUJEMY</a:t>
            </a:r>
          </a:p>
        </p:txBody>
      </p:sp>
      <p:pic>
        <p:nvPicPr>
          <p:cNvPr id="5" name="Picture 4" descr="zuraw copy.png"/>
          <p:cNvPicPr>
            <a:picLocks noChangeAspect="1"/>
          </p:cNvPicPr>
          <p:nvPr userDrawn="1"/>
        </p:nvPicPr>
        <p:blipFill rotWithShape="1">
          <a:blip r:embed="rId3">
            <a:extLst>
              <a:ext uri="{28A0092B-C50C-407E-A947-70E740481C1C}">
                <a14:useLocalDpi xmlns:a14="http://schemas.microsoft.com/office/drawing/2010/main" val="0"/>
              </a:ext>
            </a:extLst>
          </a:blip>
          <a:srcRect t="21827"/>
          <a:stretch/>
        </p:blipFill>
        <p:spPr>
          <a:xfrm>
            <a:off x="467145" y="0"/>
            <a:ext cx="5029200" cy="3921556"/>
          </a:xfrm>
          <a:prstGeom prst="rect">
            <a:avLst/>
          </a:prstGeom>
        </p:spPr>
      </p:pic>
    </p:spTree>
    <p:extLst>
      <p:ext uri="{BB962C8B-B14F-4D97-AF65-F5344CB8AC3E}">
        <p14:creationId xmlns:p14="http://schemas.microsoft.com/office/powerpoint/2010/main" val="4093034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kładka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323686"/>
      </p:ext>
    </p:extLst>
  </p:cSld>
  <p:clrMapOvr>
    <a:masterClrMapping/>
  </p:clrMapOvr>
  <p:extLst mod="1">
    <p:ext uri="{DCECCB84-F9BA-43D5-87BE-67443E8EF086}">
      <p15:sldGuideLst xmlns:p15="http://schemas.microsoft.com/office/powerpoint/2012/main">
        <p15:guide id="1" orient="horz" pos="3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baseline="0">
                <a:solidFill>
                  <a:srgbClr val="004B98"/>
                </a:solidFill>
                <a:latin typeface="Calibri" panose="020F0502020204030204" pitchFamily="34" charset="0"/>
              </a:defRPr>
            </a:lvl1pPr>
          </a:lstStyle>
          <a:p>
            <a:pPr lvl="0"/>
            <a:r>
              <a:rPr lang="pl-PL" dirty="0" smtClean="0"/>
              <a:t>SECTION TITLE</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2525901017"/>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2525901017"/>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ść, Tytuł 2 linijki">
    <p:spTree>
      <p:nvGrpSpPr>
        <p:cNvPr id="1" name=""/>
        <p:cNvGrpSpPr/>
        <p:nvPr/>
      </p:nvGrpSpPr>
      <p:grpSpPr>
        <a:xfrm>
          <a:off x="0" y="0"/>
          <a:ext cx="0" cy="0"/>
          <a:chOff x="0" y="0"/>
          <a:chExt cx="0" cy="0"/>
        </a:xfrm>
      </p:grpSpPr>
      <p:sp>
        <p:nvSpPr>
          <p:cNvPr id="3"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4" name="Symbol zastępczy zawartości 6"/>
          <p:cNvSpPr>
            <a:spLocks noGrp="1"/>
          </p:cNvSpPr>
          <p:nvPr>
            <p:ph sz="quarter" idx="10" hasCustomPrompt="1"/>
          </p:nvPr>
        </p:nvSpPr>
        <p:spPr>
          <a:xfrm>
            <a:off x="665778" y="92540"/>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TITLE – WHEN TWO LINES ARE NECESSARY – WE SHOULD AVOID THIS SITUATION</a:t>
            </a:r>
            <a:endParaRPr lang="en-US" dirty="0"/>
          </a:p>
        </p:txBody>
      </p:sp>
      <p:sp>
        <p:nvSpPr>
          <p:cNvPr id="5"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6" name="Symbol zastępczy tekstu 4"/>
          <p:cNvSpPr>
            <a:spLocks noGrp="1"/>
          </p:cNvSpPr>
          <p:nvPr>
            <p:ph type="body" sz="quarter" idx="13" hasCustomPrompt="1"/>
          </p:nvPr>
        </p:nvSpPr>
        <p:spPr>
          <a:xfrm>
            <a:off x="680057" y="1411266"/>
            <a:ext cx="9614207" cy="4709275"/>
          </a:xfrm>
          <a:prstGeom prst="rect">
            <a:avLst/>
          </a:prstGeom>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Tree>
    <p:extLst>
      <p:ext uri="{BB962C8B-B14F-4D97-AF65-F5344CB8AC3E}">
        <p14:creationId xmlns:p14="http://schemas.microsoft.com/office/powerpoint/2010/main" val="37147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ść2">
    <p:spTree>
      <p:nvGrpSpPr>
        <p:cNvPr id="1" name=""/>
        <p:cNvGrpSpPr/>
        <p:nvPr/>
      </p:nvGrpSpPr>
      <p:grpSpPr>
        <a:xfrm>
          <a:off x="0" y="0"/>
          <a:ext cx="0" cy="0"/>
          <a:chOff x="0" y="0"/>
          <a:chExt cx="0" cy="0"/>
        </a:xfrm>
      </p:grpSpPr>
      <p:sp>
        <p:nvSpPr>
          <p:cNvPr id="3" name="pole tekstowe 2"/>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6"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r>
              <a:rPr lang="pl-PL" dirty="0" smtClean="0"/>
              <a:t>SECTION TITLE</a:t>
            </a:r>
            <a:endParaRPr lang="pl-PL" dirty="0"/>
          </a:p>
        </p:txBody>
      </p:sp>
      <p:sp>
        <p:nvSpPr>
          <p:cNvPr id="7" name="Symbol zastępczy tekstu 4"/>
          <p:cNvSpPr>
            <a:spLocks noGrp="1"/>
          </p:cNvSpPr>
          <p:nvPr>
            <p:ph type="body" sz="quarter" idx="13" hasCustomPrompt="1"/>
          </p:nvPr>
        </p:nvSpPr>
        <p:spPr>
          <a:xfrm>
            <a:off x="680057" y="1411266"/>
            <a:ext cx="9614207" cy="4709275"/>
          </a:xfrm>
          <a:prstGeom prst="rect">
            <a:avLst/>
          </a:prstGeom>
          <a:ln>
            <a:noFill/>
          </a:ln>
        </p:spPr>
        <p:txBody>
          <a:bodyPr lIns="99551" tIns="49775" rIns="99551" bIns="49775"/>
          <a:lstStyle>
            <a:lvl1pPr marL="248877" indent="-248877">
              <a:lnSpc>
                <a:spcPct val="100000"/>
              </a:lnSpc>
              <a:spcBef>
                <a:spcPts val="0"/>
              </a:spcBef>
              <a:spcAft>
                <a:spcPts val="1960"/>
              </a:spcAft>
              <a:buClr>
                <a:srgbClr val="004B98"/>
              </a:buClr>
              <a:buFont typeface="Wingdings" charset="2"/>
              <a:buChar char="§"/>
              <a:defRPr sz="2000">
                <a:solidFill>
                  <a:srgbClr val="4D4D4D"/>
                </a:solidFill>
              </a:defRPr>
            </a:lvl1pPr>
          </a:lstStyle>
          <a:p>
            <a:pPr>
              <a:spcBef>
                <a:spcPts val="0"/>
              </a:spcBef>
            </a:pPr>
            <a:r>
              <a:rPr lang="en-US" dirty="0" smtClean="0"/>
              <a:t>Content with one text block and one bullet type, one or two lines</a:t>
            </a:r>
            <a:endParaRPr lang="pl-PL" dirty="0" smtClean="0"/>
          </a:p>
          <a:p>
            <a:pPr>
              <a:spcBef>
                <a:spcPts val="0"/>
              </a:spcBef>
            </a:pPr>
            <a:r>
              <a:rPr lang="en-US" dirty="0" smtClean="0"/>
              <a:t>Recommended font size – 18 </a:t>
            </a:r>
            <a:r>
              <a:rPr lang="en-US" dirty="0" err="1" smtClean="0"/>
              <a:t>pt</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smtClean="0"/>
          </a:p>
          <a:p>
            <a:pPr>
              <a:spcBef>
                <a:spcPts val="0"/>
              </a:spcBef>
            </a:pPr>
            <a:r>
              <a:rPr lang="pl-PL" dirty="0" smtClean="0"/>
              <a:t>Content with one </a:t>
            </a:r>
            <a:r>
              <a:rPr lang="pl-PL" dirty="0" err="1" smtClean="0"/>
              <a:t>text</a:t>
            </a:r>
            <a:r>
              <a:rPr lang="pl-PL" dirty="0" smtClean="0"/>
              <a:t> </a:t>
            </a:r>
            <a:r>
              <a:rPr lang="pl-PL" dirty="0" err="1" smtClean="0"/>
              <a:t>block</a:t>
            </a:r>
            <a:endParaRPr lang="pl-PL" dirty="0"/>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r>
              <a:rPr lang="en-US" dirty="0" smtClean="0"/>
              <a:t>SLIDE TITLE – PREFERABLY IN ONE LINE</a:t>
            </a:r>
            <a:endParaRPr lang="pl-PL" dirty="0"/>
          </a:p>
        </p:txBody>
      </p:sp>
    </p:spTree>
    <p:extLst>
      <p:ext uri="{BB962C8B-B14F-4D97-AF65-F5344CB8AC3E}">
        <p14:creationId xmlns:p14="http://schemas.microsoft.com/office/powerpoint/2010/main" val="3289183349"/>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reść, Tytuł 1 linijka, Punktor">
    <p:spTree>
      <p:nvGrpSpPr>
        <p:cNvPr id="1" name=""/>
        <p:cNvGrpSpPr/>
        <p:nvPr/>
      </p:nvGrpSpPr>
      <p:grpSpPr>
        <a:xfrm>
          <a:off x="0" y="0"/>
          <a:ext cx="0" cy="0"/>
          <a:chOff x="0" y="0"/>
          <a:chExt cx="0" cy="0"/>
        </a:xfrm>
      </p:grpSpPr>
      <p:sp>
        <p:nvSpPr>
          <p:cNvPr id="7" name="pole tekstowe 6"/>
          <p:cNvSpPr txBox="1"/>
          <p:nvPr userDrawn="1"/>
        </p:nvSpPr>
        <p:spPr>
          <a:xfrm>
            <a:off x="10086694" y="7139721"/>
            <a:ext cx="559863" cy="288498"/>
          </a:xfrm>
          <a:prstGeom prst="rect">
            <a:avLst/>
          </a:prstGeom>
          <a:noFill/>
        </p:spPr>
        <p:txBody>
          <a:bodyPr wrap="square" lIns="99551" tIns="49775" rIns="99551" bIns="49775" rtlCol="0">
            <a:spAutoFit/>
          </a:bodyPr>
          <a:lstStyle/>
          <a:p>
            <a:pPr algn="r"/>
            <a:fld id="{448A2A60-080A-4B83-AB6B-F6BAD4700F41}" type="slidenum">
              <a:rPr lang="pl-PL" sz="1200" b="1" smtClean="0">
                <a:solidFill>
                  <a:schemeClr val="bg1"/>
                </a:solidFill>
                <a:latin typeface="Calibri" panose="020F0502020204030204" pitchFamily="34" charset="0"/>
              </a:rPr>
              <a:pPr algn="r"/>
              <a:t>‹#›</a:t>
            </a:fld>
            <a:endParaRPr lang="pl-PL" sz="1200" b="1" dirty="0">
              <a:solidFill>
                <a:schemeClr val="bg1"/>
              </a:solidFill>
              <a:latin typeface="Calibri" panose="020F0502020204030204" pitchFamily="34" charset="0"/>
            </a:endParaRPr>
          </a:p>
        </p:txBody>
      </p:sp>
      <p:sp>
        <p:nvSpPr>
          <p:cNvPr id="8" name="Symbol zastępczy zawartości 6"/>
          <p:cNvSpPr>
            <a:spLocks noGrp="1"/>
          </p:cNvSpPr>
          <p:nvPr>
            <p:ph sz="quarter" idx="10" hasCustomPrompt="1"/>
          </p:nvPr>
        </p:nvSpPr>
        <p:spPr>
          <a:xfrm>
            <a:off x="665778" y="270358"/>
            <a:ext cx="8601013" cy="484533"/>
          </a:xfrm>
          <a:prstGeom prst="rect">
            <a:avLst/>
          </a:prstGeom>
        </p:spPr>
        <p:txBody>
          <a:bodyPr lIns="99551" tIns="49775" rIns="99551" bIns="49775"/>
          <a:lstStyle>
            <a:lvl1pPr marL="0" indent="0">
              <a:buNone/>
              <a:defRPr sz="2600" b="1">
                <a:solidFill>
                  <a:srgbClr val="004B98"/>
                </a:solidFill>
              </a:defRPr>
            </a:lvl1pPr>
          </a:lstStyle>
          <a:p>
            <a:pPr lvl="0"/>
            <a:r>
              <a:rPr lang="pl-PL" dirty="0" smtClean="0"/>
              <a:t>KLIKNIJ, ABY EDYTOWAĆ STYLE WZORCA TEKSTU</a:t>
            </a:r>
            <a:endParaRPr lang="pl-PL" dirty="0"/>
          </a:p>
        </p:txBody>
      </p:sp>
      <p:sp>
        <p:nvSpPr>
          <p:cNvPr id="10" name="Symbol zastępczy tekstu 10"/>
          <p:cNvSpPr>
            <a:spLocks noGrp="1"/>
          </p:cNvSpPr>
          <p:nvPr>
            <p:ph type="body" sz="quarter" idx="12" hasCustomPrompt="1"/>
          </p:nvPr>
        </p:nvSpPr>
        <p:spPr>
          <a:xfrm>
            <a:off x="5478154" y="7129908"/>
            <a:ext cx="4763774" cy="294111"/>
          </a:xfrm>
          <a:prstGeom prst="rect">
            <a:avLst/>
          </a:prstGeom>
        </p:spPr>
        <p:txBody>
          <a:bodyPr lIns="99551" tIns="49775" rIns="99551" bIns="49775"/>
          <a:lstStyle>
            <a:lvl1pPr marL="0" indent="0" algn="r">
              <a:buNone/>
              <a:defRPr sz="1500" b="1">
                <a:solidFill>
                  <a:srgbClr val="004B98"/>
                </a:solidFill>
                <a:latin typeface="Calibri" panose="020F0502020204030204" pitchFamily="34" charset="0"/>
              </a:defRPr>
            </a:lvl1pPr>
          </a:lstStyle>
          <a:p>
            <a:pPr lvl="0"/>
            <a:r>
              <a:rPr lang="pl-PL" dirty="0" smtClean="0"/>
              <a:t>TYTUŁ SEKCJI 1</a:t>
            </a:r>
            <a:endParaRPr lang="pl-PL" dirty="0"/>
          </a:p>
        </p:txBody>
      </p:sp>
      <p:sp>
        <p:nvSpPr>
          <p:cNvPr id="9" name="Text Placeholder 8"/>
          <p:cNvSpPr>
            <a:spLocks noGrp="1"/>
          </p:cNvSpPr>
          <p:nvPr>
            <p:ph type="body" sz="quarter" idx="14"/>
          </p:nvPr>
        </p:nvSpPr>
        <p:spPr>
          <a:xfrm>
            <a:off x="673673" y="1389081"/>
            <a:ext cx="9625013" cy="4222976"/>
          </a:xfrm>
          <a:prstGeom prst="rect">
            <a:avLst/>
          </a:prstGeom>
        </p:spPr>
        <p:txBody>
          <a:bodyPr vert="horz" numCol="2"/>
          <a:lstStyle>
            <a:lvl1pPr>
              <a:lnSpc>
                <a:spcPct val="100000"/>
              </a:lnSpc>
              <a:spcBef>
                <a:spcPts val="0"/>
              </a:spcBef>
              <a:spcAft>
                <a:spcPts val="1600"/>
              </a:spcAft>
              <a:buClr>
                <a:srgbClr val="004B98"/>
              </a:buClr>
              <a:buFont typeface="Wingdings" charset="2"/>
              <a:buChar char="§"/>
              <a:defRPr sz="2000"/>
            </a:lvl1pPr>
            <a:lvl2pPr>
              <a:lnSpc>
                <a:spcPct val="100000"/>
              </a:lnSpc>
              <a:spcBef>
                <a:spcPts val="0"/>
              </a:spcBef>
              <a:spcAft>
                <a:spcPts val="1400"/>
              </a:spcAft>
              <a:buClr>
                <a:srgbClr val="004B98"/>
              </a:buClr>
              <a:buFont typeface="Lucida Grande CE"/>
              <a:buChar char="-"/>
              <a:defRPr sz="1700"/>
            </a:lvl2pPr>
            <a:lvl3pPr>
              <a:lnSpc>
                <a:spcPct val="100000"/>
              </a:lnSpc>
              <a:spcBef>
                <a:spcPts val="0"/>
              </a:spcBef>
              <a:spcAft>
                <a:spcPts val="1400"/>
              </a:spcAft>
              <a:buClr>
                <a:srgbClr val="004B98"/>
              </a:buClr>
              <a:buFont typeface="Lucida Grande CE"/>
              <a:buChar char="-"/>
              <a:defRPr sz="1700"/>
            </a:lvl3pPr>
          </a:lstStyle>
          <a:p>
            <a:pPr lvl="0"/>
            <a:r>
              <a:rPr lang="pl-PL" dirty="0" smtClean="0"/>
              <a:t>Click to edit Master text styles</a:t>
            </a:r>
          </a:p>
          <a:p>
            <a:pPr lvl="1"/>
            <a:r>
              <a:rPr lang="pl-PL" dirty="0" smtClean="0"/>
              <a:t>Second level</a:t>
            </a:r>
          </a:p>
          <a:p>
            <a:pPr lvl="2"/>
            <a:r>
              <a:rPr lang="pl-PL" dirty="0" smtClean="0"/>
              <a:t>Third level</a:t>
            </a:r>
          </a:p>
        </p:txBody>
      </p:sp>
    </p:spTree>
    <p:extLst>
      <p:ext uri="{BB962C8B-B14F-4D97-AF65-F5344CB8AC3E}">
        <p14:creationId xmlns:p14="http://schemas.microsoft.com/office/powerpoint/2010/main" val="2525901017"/>
      </p:ext>
    </p:extLst>
  </p:cSld>
  <p:clrMapOvr>
    <a:masterClrMapping/>
  </p:clrMapOvr>
  <p:extLst mod="1">
    <p:ext uri="{DCECCB84-F9BA-43D5-87BE-67443E8EF086}">
      <p15:sldGuideLst xmlns:p15="http://schemas.microsoft.com/office/powerpoint/2012/main">
        <p15:guide id="1" pos="431" userDrawn="1">
          <p15:clr>
            <a:srgbClr val="FBAE40"/>
          </p15:clr>
        </p15:guide>
        <p15:guide id="2" pos="5465" userDrawn="1">
          <p15:clr>
            <a:srgbClr val="FBAE40"/>
          </p15:clr>
        </p15:guide>
        <p15:guide id="3"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vmlDrawing" Target="../drawings/vmlDrawing1.vml"/><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5" Type="http://schemas.openxmlformats.org/officeDocument/2006/relationships/image" Target="../media/image4.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2.v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5" Type="http://schemas.openxmlformats.org/officeDocument/2006/relationships/image" Target="../media/image4.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oleObject" Target="../embeddings/oleObject3.bin"/><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vmlDrawing" Target="../drawings/vmlDrawing3.vml"/><Relationship Id="rId5" Type="http://schemas.openxmlformats.org/officeDocument/2006/relationships/slideLayout" Target="../slideLayouts/slideLayout37.xml"/><Relationship Id="rId15" Type="http://schemas.openxmlformats.org/officeDocument/2006/relationships/image" Target="../media/image5.png"/><Relationship Id="rId10" Type="http://schemas.openxmlformats.org/officeDocument/2006/relationships/theme" Target="../theme/theme6.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3024734362"/>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525691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iekt 3" hidden="1"/>
          <p:cNvGraphicFramePr>
            <a:graphicFrameLocks noChangeAspect="1"/>
          </p:cNvGraphicFramePr>
          <p:nvPr userDrawn="1">
            <p:custDataLst>
              <p:tags r:id="rId13"/>
            </p:custDataLst>
            <p:extLst>
              <p:ext uri="{D42A27DB-BD31-4B8C-83A1-F6EECF244321}">
                <p14:modId xmlns:p14="http://schemas.microsoft.com/office/powerpoint/2010/main" val="2872237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63"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3" name="Obraz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8345" y="7135430"/>
            <a:ext cx="3077369" cy="272885"/>
          </a:xfrm>
          <a:prstGeom prst="rect">
            <a:avLst/>
          </a:prstGeom>
        </p:spPr>
      </p:pic>
      <p:sp>
        <p:nvSpPr>
          <p:cNvPr id="9" name="Rectangle 3"/>
          <p:cNvSpPr/>
          <p:nvPr userDrawn="1"/>
        </p:nvSpPr>
        <p:spPr>
          <a:xfrm>
            <a:off x="2" y="105795"/>
            <a:ext cx="700552" cy="727812"/>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14" h="659981">
                <a:moveTo>
                  <a:pt x="0" y="0"/>
                </a:moveTo>
                <a:lnTo>
                  <a:pt x="599314" y="0"/>
                </a:lnTo>
                <a:lnTo>
                  <a:pt x="399289" y="656806"/>
                </a:lnTo>
                <a:lnTo>
                  <a:pt x="0" y="659981"/>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p>
        </p:txBody>
      </p:sp>
      <p:sp>
        <p:nvSpPr>
          <p:cNvPr id="12" name="Rectangle 3"/>
          <p:cNvSpPr/>
          <p:nvPr userDrawn="1"/>
        </p:nvSpPr>
        <p:spPr>
          <a:xfrm rot="10800000">
            <a:off x="10221002" y="7095437"/>
            <a:ext cx="482695" cy="364761"/>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 name="connsiteX0" fmla="*/ 0 w 819976"/>
              <a:gd name="connsiteY0" fmla="*/ 0 h 659981"/>
              <a:gd name="connsiteX1" fmla="*/ 819976 w 819976"/>
              <a:gd name="connsiteY1" fmla="*/ 0 h 659981"/>
              <a:gd name="connsiteX2" fmla="*/ 619951 w 819976"/>
              <a:gd name="connsiteY2" fmla="*/ 656806 h 659981"/>
              <a:gd name="connsiteX3" fmla="*/ 220662 w 819976"/>
              <a:gd name="connsiteY3" fmla="*/ 659981 h 659981"/>
              <a:gd name="connsiteX4" fmla="*/ 0 w 819976"/>
              <a:gd name="connsiteY4" fmla="*/ 0 h 659981"/>
              <a:gd name="connsiteX0" fmla="*/ 0 w 819976"/>
              <a:gd name="connsiteY0" fmla="*/ 0 h 656806"/>
              <a:gd name="connsiteX1" fmla="*/ 819976 w 819976"/>
              <a:gd name="connsiteY1" fmla="*/ 0 h 656806"/>
              <a:gd name="connsiteX2" fmla="*/ 619951 w 819976"/>
              <a:gd name="connsiteY2" fmla="*/ 656806 h 656806"/>
              <a:gd name="connsiteX3" fmla="*/ 0 w 819976"/>
              <a:gd name="connsiteY3" fmla="*/ 653676 h 656806"/>
              <a:gd name="connsiteX4" fmla="*/ 0 w 819976"/>
              <a:gd name="connsiteY4" fmla="*/ 0 h 65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976" h="656806">
                <a:moveTo>
                  <a:pt x="0" y="0"/>
                </a:moveTo>
                <a:lnTo>
                  <a:pt x="819976" y="0"/>
                </a:lnTo>
                <a:lnTo>
                  <a:pt x="619951" y="656806"/>
                </a:lnTo>
                <a:lnTo>
                  <a:pt x="0" y="653676"/>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p>
        </p:txBody>
      </p:sp>
      <p:sp>
        <p:nvSpPr>
          <p:cNvPr id="5"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14605797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715" r:id="rId3"/>
    <p:sldLayoutId id="2147483716" r:id="rId4"/>
    <p:sldLayoutId id="2147483713" r:id="rId5"/>
    <p:sldLayoutId id="2147483681" r:id="rId6"/>
    <p:sldLayoutId id="2147483717" r:id="rId7"/>
    <p:sldLayoutId id="2147483718" r:id="rId8"/>
    <p:sldLayoutId id="2147483709" r:id="rId9"/>
    <p:sldLayoutId id="2147483730" r:id="rId10"/>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iekt 3" hidden="1"/>
          <p:cNvGraphicFramePr>
            <a:graphicFrameLocks noChangeAspect="1"/>
          </p:cNvGraphicFramePr>
          <p:nvPr userDrawn="1">
            <p:custDataLst>
              <p:tags r:id="rId13"/>
            </p:custDataLst>
            <p:extLst>
              <p:ext uri="{D42A27DB-BD31-4B8C-83A1-F6EECF244321}">
                <p14:modId xmlns:p14="http://schemas.microsoft.com/office/powerpoint/2010/main" val="2553241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007"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3" name="Obraz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8345" y="7135430"/>
            <a:ext cx="3077369" cy="272885"/>
          </a:xfrm>
          <a:prstGeom prst="rect">
            <a:avLst/>
          </a:prstGeom>
        </p:spPr>
      </p:pic>
      <p:sp>
        <p:nvSpPr>
          <p:cNvPr id="9" name="Rectangle 3"/>
          <p:cNvSpPr/>
          <p:nvPr userDrawn="1"/>
        </p:nvSpPr>
        <p:spPr>
          <a:xfrm>
            <a:off x="2" y="105795"/>
            <a:ext cx="700552" cy="727812"/>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14" h="659981">
                <a:moveTo>
                  <a:pt x="0" y="0"/>
                </a:moveTo>
                <a:lnTo>
                  <a:pt x="599314" y="0"/>
                </a:lnTo>
                <a:lnTo>
                  <a:pt x="399289" y="656806"/>
                </a:lnTo>
                <a:lnTo>
                  <a:pt x="0" y="659981"/>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
        <p:nvSpPr>
          <p:cNvPr id="12" name="Rectangle 3"/>
          <p:cNvSpPr/>
          <p:nvPr userDrawn="1"/>
        </p:nvSpPr>
        <p:spPr>
          <a:xfrm rot="10800000">
            <a:off x="10221002" y="7095437"/>
            <a:ext cx="482695" cy="364761"/>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 name="connsiteX0" fmla="*/ 0 w 819976"/>
              <a:gd name="connsiteY0" fmla="*/ 0 h 659981"/>
              <a:gd name="connsiteX1" fmla="*/ 819976 w 819976"/>
              <a:gd name="connsiteY1" fmla="*/ 0 h 659981"/>
              <a:gd name="connsiteX2" fmla="*/ 619951 w 819976"/>
              <a:gd name="connsiteY2" fmla="*/ 656806 h 659981"/>
              <a:gd name="connsiteX3" fmla="*/ 220662 w 819976"/>
              <a:gd name="connsiteY3" fmla="*/ 659981 h 659981"/>
              <a:gd name="connsiteX4" fmla="*/ 0 w 819976"/>
              <a:gd name="connsiteY4" fmla="*/ 0 h 659981"/>
              <a:gd name="connsiteX0" fmla="*/ 0 w 819976"/>
              <a:gd name="connsiteY0" fmla="*/ 0 h 656806"/>
              <a:gd name="connsiteX1" fmla="*/ 819976 w 819976"/>
              <a:gd name="connsiteY1" fmla="*/ 0 h 656806"/>
              <a:gd name="connsiteX2" fmla="*/ 619951 w 819976"/>
              <a:gd name="connsiteY2" fmla="*/ 656806 h 656806"/>
              <a:gd name="connsiteX3" fmla="*/ 0 w 819976"/>
              <a:gd name="connsiteY3" fmla="*/ 653676 h 656806"/>
              <a:gd name="connsiteX4" fmla="*/ 0 w 819976"/>
              <a:gd name="connsiteY4" fmla="*/ 0 h 65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976" h="656806">
                <a:moveTo>
                  <a:pt x="0" y="0"/>
                </a:moveTo>
                <a:lnTo>
                  <a:pt x="819976" y="0"/>
                </a:lnTo>
                <a:lnTo>
                  <a:pt x="619951" y="656806"/>
                </a:lnTo>
                <a:lnTo>
                  <a:pt x="0" y="653676"/>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
        <p:nvSpPr>
          <p:cNvPr id="5"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24034970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55" r:id="rId10"/>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8345" y="7135430"/>
            <a:ext cx="3077369" cy="272885"/>
          </a:xfrm>
          <a:prstGeom prst="rect">
            <a:avLst/>
          </a:prstGeom>
        </p:spPr>
      </p:pic>
      <p:sp>
        <p:nvSpPr>
          <p:cNvPr id="9" name="Rectangle 3"/>
          <p:cNvSpPr/>
          <p:nvPr userDrawn="1"/>
        </p:nvSpPr>
        <p:spPr>
          <a:xfrm>
            <a:off x="2" y="105795"/>
            <a:ext cx="700552" cy="727812"/>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14" h="659981">
                <a:moveTo>
                  <a:pt x="0" y="0"/>
                </a:moveTo>
                <a:lnTo>
                  <a:pt x="599314" y="0"/>
                </a:lnTo>
                <a:lnTo>
                  <a:pt x="399289" y="656806"/>
                </a:lnTo>
                <a:lnTo>
                  <a:pt x="0" y="659981"/>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
        <p:nvSpPr>
          <p:cNvPr id="12" name="Rectangle 3"/>
          <p:cNvSpPr/>
          <p:nvPr userDrawn="1"/>
        </p:nvSpPr>
        <p:spPr>
          <a:xfrm rot="10800000">
            <a:off x="10221002" y="7095437"/>
            <a:ext cx="482695" cy="364761"/>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 name="connsiteX0" fmla="*/ 0 w 819976"/>
              <a:gd name="connsiteY0" fmla="*/ 0 h 659981"/>
              <a:gd name="connsiteX1" fmla="*/ 819976 w 819976"/>
              <a:gd name="connsiteY1" fmla="*/ 0 h 659981"/>
              <a:gd name="connsiteX2" fmla="*/ 619951 w 819976"/>
              <a:gd name="connsiteY2" fmla="*/ 656806 h 659981"/>
              <a:gd name="connsiteX3" fmla="*/ 220662 w 819976"/>
              <a:gd name="connsiteY3" fmla="*/ 659981 h 659981"/>
              <a:gd name="connsiteX4" fmla="*/ 0 w 819976"/>
              <a:gd name="connsiteY4" fmla="*/ 0 h 659981"/>
              <a:gd name="connsiteX0" fmla="*/ 0 w 819976"/>
              <a:gd name="connsiteY0" fmla="*/ 0 h 656806"/>
              <a:gd name="connsiteX1" fmla="*/ 819976 w 819976"/>
              <a:gd name="connsiteY1" fmla="*/ 0 h 656806"/>
              <a:gd name="connsiteX2" fmla="*/ 619951 w 819976"/>
              <a:gd name="connsiteY2" fmla="*/ 656806 h 656806"/>
              <a:gd name="connsiteX3" fmla="*/ 0 w 819976"/>
              <a:gd name="connsiteY3" fmla="*/ 653676 h 656806"/>
              <a:gd name="connsiteX4" fmla="*/ 0 w 819976"/>
              <a:gd name="connsiteY4" fmla="*/ 0 h 65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976" h="656806">
                <a:moveTo>
                  <a:pt x="0" y="0"/>
                </a:moveTo>
                <a:lnTo>
                  <a:pt x="819976" y="0"/>
                </a:lnTo>
                <a:lnTo>
                  <a:pt x="619951" y="656806"/>
                </a:lnTo>
                <a:lnTo>
                  <a:pt x="0" y="653676"/>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
        <p:nvSpPr>
          <p:cNvPr id="5" name="pole tekstowe 1"/>
          <p:cNvSpPr txBox="1"/>
          <p:nvPr userDrawn="1"/>
        </p:nvSpPr>
        <p:spPr>
          <a:xfrm>
            <a:off x="7952956" y="331817"/>
            <a:ext cx="2537254" cy="338554"/>
          </a:xfrm>
          <a:prstGeom prst="rect">
            <a:avLst/>
          </a:prstGeom>
          <a:noFill/>
        </p:spPr>
        <p:txBody>
          <a:bodyPr wrap="square" rtlCol="0">
            <a:spAutoFit/>
          </a:bodyPr>
          <a:lstStyle/>
          <a:p>
            <a:pPr algn="r"/>
            <a:r>
              <a:rPr lang="pl-PL" sz="1600" dirty="0" smtClean="0">
                <a:solidFill>
                  <a:srgbClr val="004B98">
                    <a:alpha val="50000"/>
                  </a:srgbClr>
                </a:solidFill>
              </a:rPr>
              <a:t>/ </a:t>
            </a:r>
            <a:r>
              <a:rPr lang="pl-PL" sz="1600" b="1" dirty="0" smtClean="0">
                <a:solidFill>
                  <a:srgbClr val="004B98">
                    <a:alpha val="50000"/>
                  </a:srgbClr>
                </a:solidFill>
              </a:rPr>
              <a:t>LOT TRADE SECRET </a:t>
            </a:r>
            <a:r>
              <a:rPr lang="pl-PL" sz="1600" dirty="0" smtClean="0">
                <a:solidFill>
                  <a:srgbClr val="004B98">
                    <a:alpha val="50000"/>
                  </a:srgbClr>
                </a:solidFill>
              </a:rPr>
              <a:t>/</a:t>
            </a:r>
            <a:endParaRPr lang="pl-PL" sz="1600" dirty="0">
              <a:solidFill>
                <a:srgbClr val="004B98">
                  <a:alpha val="50000"/>
                </a:srgbClr>
              </a:solidFill>
            </a:endParaRPr>
          </a:p>
        </p:txBody>
      </p:sp>
    </p:spTree>
    <p:extLst>
      <p:ext uri="{BB962C8B-B14F-4D97-AF65-F5344CB8AC3E}">
        <p14:creationId xmlns:p14="http://schemas.microsoft.com/office/powerpoint/2010/main" val="23821721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2" r:id="rId10"/>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iekt 1" hidden="1"/>
          <p:cNvGraphicFramePr>
            <a:graphicFrameLocks noChangeAspect="1"/>
          </p:cNvGraphicFramePr>
          <p:nvPr userDrawn="1">
            <p:custDataLst>
              <p:tags r:id="rId12"/>
            </p:custDataLst>
            <p:extLst>
              <p:ext uri="{D42A27DB-BD31-4B8C-83A1-F6EECF244321}">
                <p14:modId xmlns:p14="http://schemas.microsoft.com/office/powerpoint/2010/main" val="1031858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16"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3" name="Obraz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8345" y="7135430"/>
            <a:ext cx="3077369" cy="272885"/>
          </a:xfrm>
          <a:prstGeom prst="rect">
            <a:avLst/>
          </a:prstGeom>
        </p:spPr>
      </p:pic>
      <p:sp>
        <p:nvSpPr>
          <p:cNvPr id="9" name="Rectangle 3"/>
          <p:cNvSpPr/>
          <p:nvPr userDrawn="1"/>
        </p:nvSpPr>
        <p:spPr>
          <a:xfrm>
            <a:off x="2" y="105795"/>
            <a:ext cx="700552" cy="727812"/>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14" h="659981">
                <a:moveTo>
                  <a:pt x="0" y="0"/>
                </a:moveTo>
                <a:lnTo>
                  <a:pt x="599314" y="0"/>
                </a:lnTo>
                <a:lnTo>
                  <a:pt x="399289" y="656806"/>
                </a:lnTo>
                <a:lnTo>
                  <a:pt x="0" y="659981"/>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
        <p:nvSpPr>
          <p:cNvPr id="12" name="Rectangle 3"/>
          <p:cNvSpPr/>
          <p:nvPr userDrawn="1"/>
        </p:nvSpPr>
        <p:spPr>
          <a:xfrm rot="10800000">
            <a:off x="10221002" y="7095437"/>
            <a:ext cx="482695" cy="364761"/>
          </a:xfrm>
          <a:custGeom>
            <a:avLst/>
            <a:gdLst>
              <a:gd name="connsiteX0" fmla="*/ 0 w 599314"/>
              <a:gd name="connsiteY0" fmla="*/ 0 h 659981"/>
              <a:gd name="connsiteX1" fmla="*/ 599314 w 599314"/>
              <a:gd name="connsiteY1" fmla="*/ 0 h 659981"/>
              <a:gd name="connsiteX2" fmla="*/ 599314 w 599314"/>
              <a:gd name="connsiteY2" fmla="*/ 659981 h 659981"/>
              <a:gd name="connsiteX3" fmla="*/ 0 w 599314"/>
              <a:gd name="connsiteY3" fmla="*/ 659981 h 659981"/>
              <a:gd name="connsiteX4" fmla="*/ 0 w 599314"/>
              <a:gd name="connsiteY4" fmla="*/ 0 h 659981"/>
              <a:gd name="connsiteX0" fmla="*/ 0 w 599314"/>
              <a:gd name="connsiteY0" fmla="*/ 0 h 659981"/>
              <a:gd name="connsiteX1" fmla="*/ 599314 w 599314"/>
              <a:gd name="connsiteY1" fmla="*/ 0 h 659981"/>
              <a:gd name="connsiteX2" fmla="*/ 399289 w 599314"/>
              <a:gd name="connsiteY2" fmla="*/ 656806 h 659981"/>
              <a:gd name="connsiteX3" fmla="*/ 0 w 599314"/>
              <a:gd name="connsiteY3" fmla="*/ 659981 h 659981"/>
              <a:gd name="connsiteX4" fmla="*/ 0 w 599314"/>
              <a:gd name="connsiteY4" fmla="*/ 0 h 659981"/>
              <a:gd name="connsiteX0" fmla="*/ 0 w 819976"/>
              <a:gd name="connsiteY0" fmla="*/ 0 h 659981"/>
              <a:gd name="connsiteX1" fmla="*/ 819976 w 819976"/>
              <a:gd name="connsiteY1" fmla="*/ 0 h 659981"/>
              <a:gd name="connsiteX2" fmla="*/ 619951 w 819976"/>
              <a:gd name="connsiteY2" fmla="*/ 656806 h 659981"/>
              <a:gd name="connsiteX3" fmla="*/ 220662 w 819976"/>
              <a:gd name="connsiteY3" fmla="*/ 659981 h 659981"/>
              <a:gd name="connsiteX4" fmla="*/ 0 w 819976"/>
              <a:gd name="connsiteY4" fmla="*/ 0 h 659981"/>
              <a:gd name="connsiteX0" fmla="*/ 0 w 819976"/>
              <a:gd name="connsiteY0" fmla="*/ 0 h 656806"/>
              <a:gd name="connsiteX1" fmla="*/ 819976 w 819976"/>
              <a:gd name="connsiteY1" fmla="*/ 0 h 656806"/>
              <a:gd name="connsiteX2" fmla="*/ 619951 w 819976"/>
              <a:gd name="connsiteY2" fmla="*/ 656806 h 656806"/>
              <a:gd name="connsiteX3" fmla="*/ 0 w 819976"/>
              <a:gd name="connsiteY3" fmla="*/ 653676 h 656806"/>
              <a:gd name="connsiteX4" fmla="*/ 0 w 819976"/>
              <a:gd name="connsiteY4" fmla="*/ 0 h 65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976" h="656806">
                <a:moveTo>
                  <a:pt x="0" y="0"/>
                </a:moveTo>
                <a:lnTo>
                  <a:pt x="819976" y="0"/>
                </a:lnTo>
                <a:lnTo>
                  <a:pt x="619951" y="656806"/>
                </a:lnTo>
                <a:lnTo>
                  <a:pt x="0" y="653676"/>
                </a:lnTo>
                <a:lnTo>
                  <a:pt x="0" y="0"/>
                </a:lnTo>
                <a:close/>
              </a:path>
            </a:pathLst>
          </a:custGeom>
          <a:solidFill>
            <a:srgbClr val="004B98"/>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solidFill>
                <a:prstClr val="white"/>
              </a:solidFill>
            </a:endParaRPr>
          </a:p>
        </p:txBody>
      </p:sp>
    </p:spTree>
    <p:extLst>
      <p:ext uri="{BB962C8B-B14F-4D97-AF65-F5344CB8AC3E}">
        <p14:creationId xmlns:p14="http://schemas.microsoft.com/office/powerpoint/2010/main" val="159190916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emf"/><Relationship Id="rId2" Type="http://schemas.openxmlformats.org/officeDocument/2006/relationships/tags" Target="../tags/tag24.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emf"/><Relationship Id="rId2" Type="http://schemas.openxmlformats.org/officeDocument/2006/relationships/tags" Target="../tags/tag26.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notesSlide" Target="../notesSlides/notesSlide10.xml"/><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emf"/><Relationship Id="rId2" Type="http://schemas.openxmlformats.org/officeDocument/2006/relationships/tags" Target="../tags/tag28.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1.xml"/><Relationship Id="rId7" Type="http://schemas.openxmlformats.org/officeDocument/2006/relationships/image" Target="../media/image7.emf"/><Relationship Id="rId2" Type="http://schemas.openxmlformats.org/officeDocument/2006/relationships/tags" Target="../tags/tag30.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notesSlide" Target="../notesSlides/notesSlide12.xml"/><Relationship Id="rId4" Type="http://schemas.openxmlformats.org/officeDocument/2006/relationships/slideLayout" Target="../slideLayouts/slideLayout18.xml"/><Relationship Id="rId9"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package" Target="../embeddings/Microsoft_Excel_Worksheet2.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package" Target="../embeddings/Microsoft_Excel_Worksheet3.xlsx"/></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7.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xml"/><Relationship Id="rId7" Type="http://schemas.openxmlformats.org/officeDocument/2006/relationships/image" Target="../media/image7.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7.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6.bin"/><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tags" Target="../tags/tag13.xml"/><Relationship Id="rId11" Type="http://schemas.openxmlformats.org/officeDocument/2006/relationships/slideLayout" Target="../slideLayouts/slideLayout14.xml"/><Relationship Id="rId5" Type="http://schemas.openxmlformats.org/officeDocument/2006/relationships/tags" Target="../tags/tag12.xml"/><Relationship Id="rId15" Type="http://schemas.openxmlformats.org/officeDocument/2006/relationships/image" Target="../media/image10.emf"/><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9.xml"/><Relationship Id="rId7" Type="http://schemas.openxmlformats.org/officeDocument/2006/relationships/image" Target="../media/image7.emf"/><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18.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1.xml"/><Relationship Id="rId7" Type="http://schemas.openxmlformats.org/officeDocument/2006/relationships/image" Target="../media/image7.emf"/><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notesSlide" Target="../notesSlides/notesSlide7.xml"/><Relationship Id="rId4" Type="http://schemas.openxmlformats.org/officeDocument/2006/relationships/slideLayout" Target="../slideLayouts/slideLayout18.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3.xml"/><Relationship Id="rId7" Type="http://schemas.openxmlformats.org/officeDocument/2006/relationships/image" Target="../media/image7.emf"/><Relationship Id="rId2" Type="http://schemas.openxmlformats.org/officeDocument/2006/relationships/tags" Target="../tags/tag2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notesSlide" Target="../notesSlides/notesSlide8.xml"/><Relationship Id="rId4" Type="http://schemas.openxmlformats.org/officeDocument/2006/relationships/slideLayout" Target="../slideLayouts/slideLayout18.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40"/>
            <a:ext cx="10688638" cy="7587514"/>
          </a:xfrm>
          <a:prstGeom prst="rect">
            <a:avLst/>
          </a:prstGeom>
        </p:spPr>
      </p:pic>
      <p:sp>
        <p:nvSpPr>
          <p:cNvPr id="9" name="Tytuł 1"/>
          <p:cNvSpPr txBox="1">
            <a:spLocks/>
          </p:cNvSpPr>
          <p:nvPr/>
        </p:nvSpPr>
        <p:spPr>
          <a:xfrm>
            <a:off x="2537928" y="5604693"/>
            <a:ext cx="6461670" cy="851615"/>
          </a:xfrm>
          <a:prstGeom prst="rect">
            <a:avLst/>
          </a:prstGeom>
        </p:spPr>
        <p:txBody>
          <a:bodyPr lIns="96217" tIns="48109" rIns="96217" bIns="48109"/>
          <a:lstStyle>
            <a:lvl1pPr algn="r" defTabSz="1007943" rtl="0" eaLnBrk="1" latinLnBrk="0" hangingPunct="1">
              <a:lnSpc>
                <a:spcPct val="90000"/>
              </a:lnSpc>
              <a:spcBef>
                <a:spcPct val="0"/>
              </a:spcBef>
              <a:buNone/>
              <a:defRPr sz="2600" kern="1200">
                <a:solidFill>
                  <a:schemeClr val="bg1"/>
                </a:solidFill>
                <a:latin typeface="+mj-lt"/>
                <a:ea typeface="+mj-ea"/>
                <a:cs typeface="+mj-cs"/>
              </a:defRPr>
            </a:lvl1pPr>
          </a:lstStyle>
          <a:p>
            <a:pPr>
              <a:spcAft>
                <a:spcPts val="580"/>
              </a:spcAft>
            </a:pPr>
            <a:r>
              <a:rPr lang="pl-PL" sz="2400" dirty="0">
                <a:latin typeface="+mn-lt"/>
              </a:rPr>
              <a:t>VALUE-ADDED BUNDLES</a:t>
            </a:r>
          </a:p>
          <a:p>
            <a:r>
              <a:rPr lang="pl-PL" sz="2000" dirty="0">
                <a:latin typeface="+mn-lt"/>
              </a:rPr>
              <a:t>THE LOT POLISH AIRLINES’ NEW FARES IN ECONOMY CLASS</a:t>
            </a:r>
          </a:p>
        </p:txBody>
      </p:sp>
    </p:spTree>
    <p:extLst>
      <p:ext uri="{BB962C8B-B14F-4D97-AF65-F5344CB8AC3E}">
        <p14:creationId xmlns:p14="http://schemas.microsoft.com/office/powerpoint/2010/main" val="254498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89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96090"/>
            <a:ext cx="9182504" cy="484533"/>
          </a:xfrm>
          <a:prstGeom prst="rect">
            <a:avLst/>
          </a:prstGeom>
        </p:spPr>
        <p:txBody>
          <a:bodyPr anchor="ctr">
            <a:noAutofit/>
          </a:bodyPr>
          <a:lstStyle/>
          <a:p>
            <a:r>
              <a:rPr lang="pl-PL" sz="2400" dirty="0"/>
              <a:t>NEW FARES COMPLEMENT LOT’S OFFER, ALLOWING CLIENTS TO ADJUST THE BEST OFFER TO THEIR PERSONAL NEEDS</a:t>
            </a:r>
          </a:p>
        </p:txBody>
      </p:sp>
      <p:sp>
        <p:nvSpPr>
          <p:cNvPr id="2" name="Prostokąt 1"/>
          <p:cNvSpPr/>
          <p:nvPr/>
        </p:nvSpPr>
        <p:spPr>
          <a:xfrm>
            <a:off x="725290" y="1968959"/>
            <a:ext cx="9277791" cy="4464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206"/>
          </a:p>
        </p:txBody>
      </p:sp>
      <p:sp>
        <p:nvSpPr>
          <p:cNvPr id="3" name="Prostokąt 2"/>
          <p:cNvSpPr/>
          <p:nvPr/>
        </p:nvSpPr>
        <p:spPr>
          <a:xfrm>
            <a:off x="930523"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Saver</a:t>
            </a:r>
            <a:endParaRPr lang="en-US" sz="1400" dirty="0"/>
          </a:p>
        </p:txBody>
      </p:sp>
      <p:sp>
        <p:nvSpPr>
          <p:cNvPr id="10" name="Prostokąt 9"/>
          <p:cNvSpPr/>
          <p:nvPr/>
        </p:nvSpPr>
        <p:spPr>
          <a:xfrm>
            <a:off x="2212699"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1" name="Prostokąt 10"/>
          <p:cNvSpPr/>
          <p:nvPr/>
        </p:nvSpPr>
        <p:spPr>
          <a:xfrm>
            <a:off x="3494874"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5" name="Prostokąt 14"/>
          <p:cNvSpPr/>
          <p:nvPr/>
        </p:nvSpPr>
        <p:spPr>
          <a:xfrm>
            <a:off x="4777050"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7" name="Prostokąt 16"/>
          <p:cNvSpPr/>
          <p:nvPr/>
        </p:nvSpPr>
        <p:spPr>
          <a:xfrm>
            <a:off x="6059226"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8" name="Prostokąt 17"/>
          <p:cNvSpPr/>
          <p:nvPr/>
        </p:nvSpPr>
        <p:spPr>
          <a:xfrm>
            <a:off x="7341402"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9" name="Prostokąt 18"/>
          <p:cNvSpPr/>
          <p:nvPr/>
        </p:nvSpPr>
        <p:spPr>
          <a:xfrm>
            <a:off x="8623577"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21" name="Prostokąt 20"/>
          <p:cNvSpPr/>
          <p:nvPr/>
        </p:nvSpPr>
        <p:spPr>
          <a:xfrm>
            <a:off x="930523" y="2179630"/>
            <a:ext cx="3719088"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err="1"/>
              <a:t>Economy</a:t>
            </a:r>
            <a:r>
              <a:rPr lang="pl-PL" sz="1600" dirty="0"/>
              <a:t> Class</a:t>
            </a:r>
            <a:endParaRPr lang="en-US" sz="1600" dirty="0"/>
          </a:p>
        </p:txBody>
      </p:sp>
      <p:sp>
        <p:nvSpPr>
          <p:cNvPr id="24" name="Prostokąt 23"/>
          <p:cNvSpPr/>
          <p:nvPr/>
        </p:nvSpPr>
        <p:spPr>
          <a:xfrm>
            <a:off x="4777051" y="2179629"/>
            <a:ext cx="2436913"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Premium </a:t>
            </a:r>
            <a:r>
              <a:rPr lang="pl-PL" sz="1600" dirty="0" err="1"/>
              <a:t>Economy</a:t>
            </a:r>
            <a:endParaRPr lang="en-US" sz="1600" dirty="0"/>
          </a:p>
        </p:txBody>
      </p:sp>
      <p:sp>
        <p:nvSpPr>
          <p:cNvPr id="25" name="Prostokąt 24"/>
          <p:cNvSpPr/>
          <p:nvPr/>
        </p:nvSpPr>
        <p:spPr>
          <a:xfrm>
            <a:off x="7341401" y="2179629"/>
            <a:ext cx="2436913"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Business Class</a:t>
            </a:r>
            <a:endParaRPr lang="en-US" sz="1600" dirty="0"/>
          </a:p>
        </p:txBody>
      </p:sp>
      <p:sp>
        <p:nvSpPr>
          <p:cNvPr id="5" name="Prostokąt 4"/>
          <p:cNvSpPr/>
          <p:nvPr/>
        </p:nvSpPr>
        <p:spPr>
          <a:xfrm>
            <a:off x="930523" y="3125405"/>
            <a:ext cx="1154737" cy="3083860"/>
          </a:xfrm>
          <a:prstGeom prst="rect">
            <a:avLst/>
          </a:prstGeom>
          <a:solidFill>
            <a:schemeClr val="bg1"/>
          </a:solidFill>
          <a:ln>
            <a:solidFill>
              <a:srgbClr val="015B99"/>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7" name="pole tekstowe 6"/>
          <p:cNvSpPr txBox="1"/>
          <p:nvPr/>
        </p:nvSpPr>
        <p:spPr>
          <a:xfrm>
            <a:off x="930523" y="3359645"/>
            <a:ext cx="1154737" cy="1381931"/>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who</a:t>
            </a:r>
            <a:r>
              <a:rPr lang="pl-PL" sz="1400" dirty="0"/>
              <a:t> </a:t>
            </a:r>
            <a:r>
              <a:rPr lang="pl-PL" sz="1400" dirty="0" err="1"/>
              <a:t>first</a:t>
            </a:r>
            <a:r>
              <a:rPr lang="pl-PL" sz="1400" dirty="0"/>
              <a:t> of </a:t>
            </a:r>
            <a:r>
              <a:rPr lang="pl-PL" sz="1400" dirty="0" err="1"/>
              <a:t>all</a:t>
            </a:r>
            <a:r>
              <a:rPr lang="pl-PL" sz="1400" dirty="0"/>
              <a:t> </a:t>
            </a:r>
            <a:r>
              <a:rPr lang="pl-PL" sz="1400" dirty="0" err="1"/>
              <a:t>seek</a:t>
            </a:r>
            <a:r>
              <a:rPr lang="pl-PL" sz="1400" dirty="0"/>
              <a:t> </a:t>
            </a:r>
            <a:r>
              <a:rPr lang="pl-PL" sz="1400" b="1" dirty="0" err="1"/>
              <a:t>low</a:t>
            </a:r>
            <a:r>
              <a:rPr lang="pl-PL" sz="1400" b="1" dirty="0"/>
              <a:t> </a:t>
            </a:r>
            <a:r>
              <a:rPr lang="pl-PL" sz="1400" b="1" dirty="0" err="1"/>
              <a:t>price</a:t>
            </a:r>
            <a:r>
              <a:rPr lang="pl-PL" sz="1400" b="1" dirty="0"/>
              <a:t> </a:t>
            </a:r>
            <a:r>
              <a:rPr lang="pl-PL" sz="1400" dirty="0"/>
              <a:t>and </a:t>
            </a:r>
            <a:r>
              <a:rPr lang="pl-PL" sz="1400" dirty="0" err="1"/>
              <a:t>use</a:t>
            </a:r>
            <a:r>
              <a:rPr lang="pl-PL" sz="1400" dirty="0"/>
              <a:t> </a:t>
            </a:r>
            <a:r>
              <a:rPr lang="pl-PL" sz="1400" dirty="0" err="1"/>
              <a:t>exclusively</a:t>
            </a:r>
            <a:r>
              <a:rPr lang="pl-PL" sz="1400" dirty="0"/>
              <a:t> </a:t>
            </a:r>
            <a:r>
              <a:rPr lang="pl-PL" sz="1400" b="1" dirty="0" err="1"/>
              <a:t>carry</a:t>
            </a:r>
            <a:r>
              <a:rPr lang="pl-PL" sz="1400" b="1" dirty="0"/>
              <a:t>-on </a:t>
            </a:r>
            <a:r>
              <a:rPr lang="pl-PL" sz="1400" b="1" dirty="0" err="1"/>
              <a:t>baggage</a:t>
            </a:r>
            <a:endParaRPr lang="pl-PL" sz="1400" dirty="0"/>
          </a:p>
        </p:txBody>
      </p:sp>
      <p:sp>
        <p:nvSpPr>
          <p:cNvPr id="33" name="Prostokąt 32"/>
          <p:cNvSpPr/>
          <p:nvPr/>
        </p:nvSpPr>
        <p:spPr>
          <a:xfrm>
            <a:off x="2212699" y="3125405"/>
            <a:ext cx="1154737" cy="3083860"/>
          </a:xfrm>
          <a:prstGeom prst="rect">
            <a:avLst/>
          </a:prstGeom>
          <a:solidFill>
            <a:schemeClr val="bg1"/>
          </a:solidFill>
          <a:ln>
            <a:solidFill>
              <a:srgbClr val="015B99"/>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4" name="Prostokąt 33"/>
          <p:cNvSpPr/>
          <p:nvPr/>
        </p:nvSpPr>
        <p:spPr>
          <a:xfrm>
            <a:off x="3494874" y="3125405"/>
            <a:ext cx="1154737" cy="3083860"/>
          </a:xfrm>
          <a:prstGeom prst="rect">
            <a:avLst/>
          </a:prstGeom>
          <a:solidFill>
            <a:schemeClr val="bg1"/>
          </a:solidFill>
          <a:ln>
            <a:solidFill>
              <a:srgbClr val="015B99"/>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5" name="pole tekstowe 34"/>
          <p:cNvSpPr txBox="1"/>
          <p:nvPr/>
        </p:nvSpPr>
        <p:spPr>
          <a:xfrm>
            <a:off x="2212699"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choosing</a:t>
            </a:r>
            <a:r>
              <a:rPr lang="pl-PL" sz="1400" dirty="0"/>
              <a:t> the </a:t>
            </a:r>
            <a:r>
              <a:rPr lang="pl-PL" sz="1400" b="1" dirty="0" err="1"/>
              <a:t>existing</a:t>
            </a:r>
            <a:r>
              <a:rPr lang="pl-PL" sz="1400" b="1" dirty="0"/>
              <a:t> LOT </a:t>
            </a:r>
            <a:r>
              <a:rPr lang="pl-PL" sz="1400" b="1" dirty="0" err="1"/>
              <a:t>Economy</a:t>
            </a:r>
            <a:r>
              <a:rPr lang="pl-PL" sz="1400" b="1" dirty="0"/>
              <a:t> Class </a:t>
            </a:r>
            <a:r>
              <a:rPr lang="pl-PL" sz="1400" dirty="0"/>
              <a:t>with the </a:t>
            </a:r>
            <a:r>
              <a:rPr lang="pl-PL" sz="1400" dirty="0" err="1"/>
              <a:t>possibility</a:t>
            </a:r>
            <a:r>
              <a:rPr lang="pl-PL" sz="1400" dirty="0"/>
              <a:t> of </a:t>
            </a:r>
            <a:r>
              <a:rPr lang="pl-PL" sz="1400" dirty="0" err="1"/>
              <a:t>purchasing</a:t>
            </a:r>
            <a:r>
              <a:rPr lang="pl-PL" sz="1400" dirty="0"/>
              <a:t> </a:t>
            </a:r>
            <a:r>
              <a:rPr lang="pl-PL" sz="1400" b="1" dirty="0" err="1"/>
              <a:t>ancillary</a:t>
            </a:r>
            <a:r>
              <a:rPr lang="pl-PL" sz="1400" b="1" dirty="0"/>
              <a:t> services</a:t>
            </a:r>
            <a:endParaRPr lang="pl-PL" sz="1400" dirty="0"/>
          </a:p>
        </p:txBody>
      </p:sp>
      <p:sp>
        <p:nvSpPr>
          <p:cNvPr id="36" name="pole tekstowe 35"/>
          <p:cNvSpPr txBox="1"/>
          <p:nvPr/>
        </p:nvSpPr>
        <p:spPr>
          <a:xfrm>
            <a:off x="3494874" y="3359644"/>
            <a:ext cx="1154737" cy="1812818"/>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requiring</a:t>
            </a:r>
            <a:r>
              <a:rPr lang="pl-PL" sz="1400" dirty="0"/>
              <a:t> </a:t>
            </a:r>
            <a:r>
              <a:rPr lang="pl-PL" sz="1400" b="1" dirty="0" err="1"/>
              <a:t>greater</a:t>
            </a:r>
            <a:r>
              <a:rPr lang="pl-PL" sz="1400" b="1" dirty="0"/>
              <a:t> </a:t>
            </a:r>
            <a:r>
              <a:rPr lang="pl-PL" sz="1400" b="1" dirty="0" err="1"/>
              <a:t>flexibility</a:t>
            </a:r>
            <a:r>
              <a:rPr lang="pl-PL" sz="1400" b="1" dirty="0"/>
              <a:t> </a:t>
            </a:r>
            <a:r>
              <a:rPr lang="pl-PL" sz="1400" dirty="0"/>
              <a:t>in the </a:t>
            </a:r>
            <a:r>
              <a:rPr lang="pl-PL" sz="1400" dirty="0" err="1"/>
              <a:t>event</a:t>
            </a:r>
            <a:r>
              <a:rPr lang="pl-PL" sz="1400" dirty="0"/>
              <a:t> </a:t>
            </a:r>
            <a:r>
              <a:rPr lang="pl-PL" sz="1400" dirty="0" err="1"/>
              <a:t>their</a:t>
            </a:r>
            <a:r>
              <a:rPr lang="pl-PL" sz="1400" dirty="0"/>
              <a:t> </a:t>
            </a:r>
            <a:r>
              <a:rPr lang="pl-PL" sz="1400" b="1" dirty="0" err="1"/>
              <a:t>travel</a:t>
            </a:r>
            <a:r>
              <a:rPr lang="pl-PL" sz="1400" b="1" dirty="0"/>
              <a:t> </a:t>
            </a:r>
            <a:r>
              <a:rPr lang="pl-PL" sz="1400" b="1" dirty="0" err="1"/>
              <a:t>plans</a:t>
            </a:r>
            <a:r>
              <a:rPr lang="pl-PL" sz="1400" b="1" dirty="0"/>
              <a:t> </a:t>
            </a:r>
            <a:r>
              <a:rPr lang="pl-PL" sz="1400" b="1" dirty="0" err="1"/>
              <a:t>are</a:t>
            </a:r>
            <a:r>
              <a:rPr lang="pl-PL" sz="1400" b="1" dirty="0"/>
              <a:t> </a:t>
            </a:r>
            <a:r>
              <a:rPr lang="pl-PL" sz="1400" b="1" dirty="0" err="1"/>
              <a:t>subject</a:t>
            </a:r>
            <a:r>
              <a:rPr lang="pl-PL" sz="1400" b="1" dirty="0"/>
              <a:t> to </a:t>
            </a:r>
            <a:r>
              <a:rPr lang="pl-PL" sz="1400" b="1" dirty="0" err="1"/>
              <a:t>change</a:t>
            </a:r>
            <a:endParaRPr lang="pl-PL" sz="1400" dirty="0"/>
          </a:p>
        </p:txBody>
      </p:sp>
      <p:sp>
        <p:nvSpPr>
          <p:cNvPr id="38" name="Prostokąt 37"/>
          <p:cNvSpPr/>
          <p:nvPr/>
        </p:nvSpPr>
        <p:spPr>
          <a:xfrm>
            <a:off x="4777050"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9" name="Prostokąt 38"/>
          <p:cNvSpPr/>
          <p:nvPr/>
        </p:nvSpPr>
        <p:spPr>
          <a:xfrm>
            <a:off x="6059226"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7" name="pole tekstowe 36"/>
          <p:cNvSpPr txBox="1"/>
          <p:nvPr/>
        </p:nvSpPr>
        <p:spPr>
          <a:xfrm>
            <a:off x="4786817"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seeking</a:t>
            </a:r>
            <a:r>
              <a:rPr lang="pl-PL" sz="1400" dirty="0"/>
              <a:t> </a:t>
            </a:r>
            <a:r>
              <a:rPr lang="pl-PL" sz="1400" b="1" dirty="0" err="1"/>
              <a:t>higher</a:t>
            </a:r>
            <a:r>
              <a:rPr lang="pl-PL" sz="1400" b="1" dirty="0"/>
              <a:t> standard </a:t>
            </a:r>
            <a:r>
              <a:rPr lang="pl-PL" sz="1400" dirty="0"/>
              <a:t>of </a:t>
            </a:r>
            <a:r>
              <a:rPr lang="pl-PL" sz="1400" dirty="0" err="1"/>
              <a:t>travel</a:t>
            </a:r>
            <a:r>
              <a:rPr lang="pl-PL" sz="1400" dirty="0"/>
              <a:t> with </a:t>
            </a:r>
            <a:r>
              <a:rPr lang="pl-PL" sz="1400" dirty="0" err="1"/>
              <a:t>ancillary</a:t>
            </a:r>
            <a:r>
              <a:rPr lang="pl-PL" sz="1400" dirty="0"/>
              <a:t> services </a:t>
            </a:r>
            <a:r>
              <a:rPr lang="pl-PL" sz="1400" b="1" dirty="0" err="1"/>
              <a:t>shortening</a:t>
            </a:r>
            <a:r>
              <a:rPr lang="pl-PL" sz="1400" b="1" dirty="0"/>
              <a:t> the </a:t>
            </a:r>
            <a:r>
              <a:rPr lang="pl-PL" sz="1400" b="1" dirty="0" err="1"/>
              <a:t>time</a:t>
            </a:r>
            <a:r>
              <a:rPr lang="pl-PL" sz="1400" dirty="0"/>
              <a:t> </a:t>
            </a:r>
            <a:r>
              <a:rPr lang="pl-PL" sz="1400" dirty="0" err="1"/>
              <a:t>spent</a:t>
            </a:r>
            <a:r>
              <a:rPr lang="pl-PL" sz="1400" dirty="0"/>
              <a:t> </a:t>
            </a:r>
            <a:r>
              <a:rPr lang="pl-PL" sz="1400" dirty="0" err="1"/>
              <a:t>at</a:t>
            </a:r>
            <a:r>
              <a:rPr lang="pl-PL" sz="1400" dirty="0"/>
              <a:t> the </a:t>
            </a:r>
            <a:r>
              <a:rPr lang="pl-PL" sz="1400" dirty="0" err="1"/>
              <a:t>airport</a:t>
            </a:r>
            <a:endParaRPr lang="pl-PL" sz="1400" dirty="0"/>
          </a:p>
        </p:txBody>
      </p:sp>
      <p:sp>
        <p:nvSpPr>
          <p:cNvPr id="40" name="Prostokąt 39"/>
          <p:cNvSpPr/>
          <p:nvPr/>
        </p:nvSpPr>
        <p:spPr>
          <a:xfrm>
            <a:off x="7341402"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1" name="Prostokąt 40"/>
          <p:cNvSpPr/>
          <p:nvPr/>
        </p:nvSpPr>
        <p:spPr>
          <a:xfrm>
            <a:off x="8623577"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2" name="pole tekstowe 41"/>
          <p:cNvSpPr txBox="1"/>
          <p:nvPr/>
        </p:nvSpPr>
        <p:spPr>
          <a:xfrm>
            <a:off x="6068993" y="3359644"/>
            <a:ext cx="1154737" cy="2243705"/>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expecting</a:t>
            </a:r>
            <a:r>
              <a:rPr lang="pl-PL" sz="1400" dirty="0"/>
              <a:t> Premium </a:t>
            </a:r>
            <a:r>
              <a:rPr lang="pl-PL" sz="1400" dirty="0" err="1"/>
              <a:t>Economy</a:t>
            </a:r>
            <a:r>
              <a:rPr lang="pl-PL" sz="1400" dirty="0"/>
              <a:t> standard with the </a:t>
            </a:r>
            <a:r>
              <a:rPr lang="pl-PL" sz="1400" dirty="0" err="1"/>
              <a:t>possibility</a:t>
            </a:r>
            <a:r>
              <a:rPr lang="pl-PL" sz="1400" dirty="0"/>
              <a:t> of </a:t>
            </a:r>
            <a:r>
              <a:rPr lang="pl-PL" sz="1400" b="1" dirty="0" err="1"/>
              <a:t>free</a:t>
            </a:r>
            <a:r>
              <a:rPr lang="pl-PL" sz="1400" b="1" dirty="0"/>
              <a:t> </a:t>
            </a:r>
            <a:r>
              <a:rPr lang="pl-PL" sz="1400" b="1" dirty="0" err="1"/>
              <a:t>change</a:t>
            </a:r>
            <a:r>
              <a:rPr lang="pl-PL" sz="1400" b="1" dirty="0"/>
              <a:t> of </a:t>
            </a:r>
            <a:r>
              <a:rPr lang="pl-PL" sz="1400" b="1" dirty="0" err="1"/>
              <a:t>reservation</a:t>
            </a:r>
            <a:r>
              <a:rPr lang="pl-PL" sz="1400" b="1" dirty="0"/>
              <a:t> </a:t>
            </a:r>
            <a:r>
              <a:rPr lang="pl-PL" sz="1400" b="1" dirty="0" err="1"/>
              <a:t>or</a:t>
            </a:r>
            <a:r>
              <a:rPr lang="pl-PL" sz="1400" b="1" dirty="0"/>
              <a:t> </a:t>
            </a:r>
            <a:r>
              <a:rPr lang="pl-PL" sz="1400" b="1" dirty="0" err="1"/>
              <a:t>ticket</a:t>
            </a:r>
            <a:r>
              <a:rPr lang="pl-PL" sz="1400" b="1" dirty="0"/>
              <a:t> </a:t>
            </a:r>
            <a:r>
              <a:rPr lang="pl-PL" sz="1400" b="1" dirty="0" err="1"/>
              <a:t>refund</a:t>
            </a:r>
            <a:r>
              <a:rPr lang="pl-PL" sz="1400" b="1" dirty="0"/>
              <a:t> </a:t>
            </a:r>
            <a:endParaRPr lang="pl-PL" sz="1400" dirty="0"/>
          </a:p>
        </p:txBody>
      </p:sp>
      <p:sp>
        <p:nvSpPr>
          <p:cNvPr id="43" name="pole tekstowe 42"/>
          <p:cNvSpPr txBox="1"/>
          <p:nvPr/>
        </p:nvSpPr>
        <p:spPr>
          <a:xfrm>
            <a:off x="7351168"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travelling </a:t>
            </a:r>
            <a:r>
              <a:rPr lang="pl-PL" sz="1400" b="1" dirty="0"/>
              <a:t>in the </a:t>
            </a:r>
            <a:r>
              <a:rPr lang="pl-PL" sz="1400" b="1" dirty="0" err="1"/>
              <a:t>highest</a:t>
            </a:r>
            <a:r>
              <a:rPr lang="pl-PL" sz="1400" b="1" dirty="0"/>
              <a:t> standard </a:t>
            </a:r>
            <a:r>
              <a:rPr lang="pl-PL" sz="1400" dirty="0"/>
              <a:t>with </a:t>
            </a:r>
            <a:r>
              <a:rPr lang="pl-PL" sz="1400" dirty="0" err="1"/>
              <a:t>rich</a:t>
            </a:r>
            <a:r>
              <a:rPr lang="pl-PL" sz="1400" dirty="0"/>
              <a:t> </a:t>
            </a:r>
            <a:r>
              <a:rPr lang="pl-PL" sz="1400" dirty="0" err="1"/>
              <a:t>bundle</a:t>
            </a:r>
            <a:r>
              <a:rPr lang="pl-PL" sz="1400" dirty="0"/>
              <a:t> of </a:t>
            </a:r>
            <a:r>
              <a:rPr lang="pl-PL" sz="1400" dirty="0" err="1"/>
              <a:t>ancillary</a:t>
            </a:r>
            <a:r>
              <a:rPr lang="pl-PL" sz="1400" dirty="0"/>
              <a:t> services and </a:t>
            </a:r>
            <a:r>
              <a:rPr lang="pl-PL" sz="1400" b="1" dirty="0" err="1"/>
              <a:t>free</a:t>
            </a:r>
            <a:r>
              <a:rPr lang="pl-PL" sz="1400" b="1" dirty="0"/>
              <a:t> </a:t>
            </a:r>
            <a:r>
              <a:rPr lang="pl-PL" sz="1400" b="1" dirty="0" err="1"/>
              <a:t>change</a:t>
            </a:r>
            <a:r>
              <a:rPr lang="pl-PL" sz="1400" b="1" dirty="0"/>
              <a:t> of </a:t>
            </a:r>
            <a:r>
              <a:rPr lang="pl-PL" sz="1400" b="1" dirty="0" err="1"/>
              <a:t>reservation</a:t>
            </a:r>
            <a:endParaRPr lang="pl-PL" sz="1400" dirty="0"/>
          </a:p>
        </p:txBody>
      </p:sp>
      <p:sp>
        <p:nvSpPr>
          <p:cNvPr id="44" name="pole tekstowe 43"/>
          <p:cNvSpPr txBox="1"/>
          <p:nvPr/>
        </p:nvSpPr>
        <p:spPr>
          <a:xfrm>
            <a:off x="8623577" y="3359644"/>
            <a:ext cx="1154737" cy="1166487"/>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needing</a:t>
            </a:r>
            <a:r>
              <a:rPr lang="pl-PL" sz="1400" dirty="0"/>
              <a:t> </a:t>
            </a:r>
            <a:r>
              <a:rPr lang="pl-PL" sz="1400" b="1" dirty="0" err="1"/>
              <a:t>complete</a:t>
            </a:r>
            <a:r>
              <a:rPr lang="pl-PL" sz="1400" b="1" dirty="0"/>
              <a:t> </a:t>
            </a:r>
            <a:r>
              <a:rPr lang="pl-PL" sz="1400" b="1" dirty="0" err="1"/>
              <a:t>flexibility</a:t>
            </a:r>
            <a:r>
              <a:rPr lang="pl-PL" sz="1400" b="1" dirty="0"/>
              <a:t> </a:t>
            </a:r>
            <a:r>
              <a:rPr lang="pl-PL" sz="1400" dirty="0"/>
              <a:t>in Business Class</a:t>
            </a:r>
          </a:p>
        </p:txBody>
      </p:sp>
      <p:sp>
        <p:nvSpPr>
          <p:cNvPr id="32" name="Prostokąt 31"/>
          <p:cNvSpPr/>
          <p:nvPr/>
        </p:nvSpPr>
        <p:spPr>
          <a:xfrm>
            <a:off x="4764866" y="2169991"/>
            <a:ext cx="5026504" cy="4067999"/>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dirty="0"/>
          </a:p>
        </p:txBody>
      </p:sp>
      <p:sp>
        <p:nvSpPr>
          <p:cNvPr id="31" name="Prostokąt 30"/>
          <p:cNvSpPr/>
          <p:nvPr/>
        </p:nvSpPr>
        <p:spPr>
          <a:xfrm>
            <a:off x="4717364" y="1394112"/>
            <a:ext cx="1293640" cy="366268"/>
          </a:xfrm>
          <a:prstGeom prst="rect">
            <a:avLst/>
          </a:prstGeom>
        </p:spPr>
        <p:txBody>
          <a:bodyPr wrap="square" lIns="88404" tIns="44203" rIns="88404" bIns="44203">
            <a:spAutoFit/>
          </a:bodyPr>
          <a:lstStyle/>
          <a:p>
            <a:pPr algn="ctr"/>
            <a:r>
              <a:rPr lang="pl-PL" sz="1800" b="1" dirty="0">
                <a:solidFill>
                  <a:schemeClr val="tx2"/>
                </a:solidFill>
              </a:rPr>
              <a:t>For </a:t>
            </a:r>
            <a:r>
              <a:rPr lang="pl-PL" sz="1800" b="1" dirty="0" err="1">
                <a:solidFill>
                  <a:schemeClr val="tx2"/>
                </a:solidFill>
              </a:rPr>
              <a:t>whom</a:t>
            </a:r>
            <a:r>
              <a:rPr lang="pl-PL" sz="1800" b="1" dirty="0">
                <a:solidFill>
                  <a:schemeClr val="tx2"/>
                </a:solidFill>
              </a:rPr>
              <a:t>?</a:t>
            </a:r>
            <a:endParaRPr lang="en-US" sz="1800" b="1" dirty="0">
              <a:solidFill>
                <a:schemeClr val="tx2"/>
              </a:solidFill>
            </a:endParaRPr>
          </a:p>
        </p:txBody>
      </p:sp>
      <p:cxnSp>
        <p:nvCxnSpPr>
          <p:cNvPr id="9" name="Łącznik prosty 8"/>
          <p:cNvCxnSpPr>
            <a:stCxn id="31" idx="3"/>
          </p:cNvCxnSpPr>
          <p:nvPr/>
        </p:nvCxnSpPr>
        <p:spPr>
          <a:xfrm>
            <a:off x="6011004" y="1577246"/>
            <a:ext cx="399207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Łącznik prosty 44"/>
          <p:cNvCxnSpPr>
            <a:endCxn id="31" idx="1"/>
          </p:cNvCxnSpPr>
          <p:nvPr/>
        </p:nvCxnSpPr>
        <p:spPr>
          <a:xfrm flipV="1">
            <a:off x="725291" y="1577246"/>
            <a:ext cx="3992073" cy="1531"/>
          </a:xfrm>
          <a:prstGeom prst="line">
            <a:avLst/>
          </a:prstGeom>
        </p:spPr>
        <p:style>
          <a:lnRef idx="1">
            <a:schemeClr val="accent1"/>
          </a:lnRef>
          <a:fillRef idx="0">
            <a:schemeClr val="accent1"/>
          </a:fillRef>
          <a:effectRef idx="0">
            <a:schemeClr val="accent1"/>
          </a:effectRef>
          <a:fontRef idx="minor">
            <a:schemeClr val="tx1"/>
          </a:fontRef>
        </p:style>
      </p:cxnSp>
      <p:sp>
        <p:nvSpPr>
          <p:cNvPr id="46"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4137340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7000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89021"/>
            <a:ext cx="9182504" cy="484533"/>
          </a:xfrm>
          <a:prstGeom prst="rect">
            <a:avLst/>
          </a:prstGeom>
        </p:spPr>
        <p:txBody>
          <a:bodyPr anchor="ctr">
            <a:noAutofit/>
          </a:bodyPr>
          <a:lstStyle/>
          <a:p>
            <a:r>
              <a:rPr lang="pl-PL" sz="2400" dirty="0"/>
              <a:t>NEW FARES COMPLEMENT LOT’S OFFER, ALLOWING CLIENTS TO ADJUST THE BEST OFFER TO THEIR PERSONAL NEEDS</a:t>
            </a:r>
          </a:p>
        </p:txBody>
      </p:sp>
      <p:sp>
        <p:nvSpPr>
          <p:cNvPr id="2" name="Prostokąt 1"/>
          <p:cNvSpPr/>
          <p:nvPr/>
        </p:nvSpPr>
        <p:spPr>
          <a:xfrm>
            <a:off x="725290" y="1968959"/>
            <a:ext cx="9277791" cy="4464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206"/>
          </a:p>
        </p:txBody>
      </p:sp>
      <p:sp>
        <p:nvSpPr>
          <p:cNvPr id="3" name="Prostokąt 2"/>
          <p:cNvSpPr/>
          <p:nvPr/>
        </p:nvSpPr>
        <p:spPr>
          <a:xfrm>
            <a:off x="930523"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Saver</a:t>
            </a:r>
            <a:endParaRPr lang="en-US" sz="1400" dirty="0"/>
          </a:p>
        </p:txBody>
      </p:sp>
      <p:sp>
        <p:nvSpPr>
          <p:cNvPr id="10" name="Prostokąt 9"/>
          <p:cNvSpPr/>
          <p:nvPr/>
        </p:nvSpPr>
        <p:spPr>
          <a:xfrm>
            <a:off x="2212699"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1" name="Prostokąt 10"/>
          <p:cNvSpPr/>
          <p:nvPr/>
        </p:nvSpPr>
        <p:spPr>
          <a:xfrm>
            <a:off x="3494874"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5" name="Prostokąt 14"/>
          <p:cNvSpPr/>
          <p:nvPr/>
        </p:nvSpPr>
        <p:spPr>
          <a:xfrm>
            <a:off x="4777050"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7" name="Prostokąt 16"/>
          <p:cNvSpPr/>
          <p:nvPr/>
        </p:nvSpPr>
        <p:spPr>
          <a:xfrm>
            <a:off x="6059226"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8" name="Prostokąt 17"/>
          <p:cNvSpPr/>
          <p:nvPr/>
        </p:nvSpPr>
        <p:spPr>
          <a:xfrm>
            <a:off x="7341402"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9" name="Prostokąt 18"/>
          <p:cNvSpPr/>
          <p:nvPr/>
        </p:nvSpPr>
        <p:spPr>
          <a:xfrm>
            <a:off x="8623577"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21" name="Prostokąt 20"/>
          <p:cNvSpPr/>
          <p:nvPr/>
        </p:nvSpPr>
        <p:spPr>
          <a:xfrm>
            <a:off x="930523" y="2179630"/>
            <a:ext cx="3719088"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err="1"/>
              <a:t>Economy</a:t>
            </a:r>
            <a:r>
              <a:rPr lang="pl-PL" sz="1600" dirty="0"/>
              <a:t> Class</a:t>
            </a:r>
            <a:endParaRPr lang="en-US" sz="1600" dirty="0"/>
          </a:p>
        </p:txBody>
      </p:sp>
      <p:sp>
        <p:nvSpPr>
          <p:cNvPr id="24" name="Prostokąt 23"/>
          <p:cNvSpPr/>
          <p:nvPr/>
        </p:nvSpPr>
        <p:spPr>
          <a:xfrm>
            <a:off x="4777051" y="2179629"/>
            <a:ext cx="2436913"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Premium </a:t>
            </a:r>
            <a:r>
              <a:rPr lang="pl-PL" sz="1600" dirty="0" err="1"/>
              <a:t>Economy</a:t>
            </a:r>
            <a:endParaRPr lang="en-US" sz="1600" dirty="0"/>
          </a:p>
        </p:txBody>
      </p:sp>
      <p:sp>
        <p:nvSpPr>
          <p:cNvPr id="25" name="Prostokąt 24"/>
          <p:cNvSpPr/>
          <p:nvPr/>
        </p:nvSpPr>
        <p:spPr>
          <a:xfrm>
            <a:off x="7341401" y="2179629"/>
            <a:ext cx="2436913"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Business Class</a:t>
            </a:r>
            <a:endParaRPr lang="en-US" sz="1600" dirty="0"/>
          </a:p>
        </p:txBody>
      </p:sp>
      <p:sp>
        <p:nvSpPr>
          <p:cNvPr id="5" name="Prostokąt 4"/>
          <p:cNvSpPr/>
          <p:nvPr/>
        </p:nvSpPr>
        <p:spPr>
          <a:xfrm>
            <a:off x="930523" y="3125405"/>
            <a:ext cx="1154737" cy="30838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7" name="pole tekstowe 6"/>
          <p:cNvSpPr txBox="1"/>
          <p:nvPr/>
        </p:nvSpPr>
        <p:spPr>
          <a:xfrm>
            <a:off x="930523" y="3359645"/>
            <a:ext cx="1154737" cy="1381931"/>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who</a:t>
            </a:r>
            <a:r>
              <a:rPr lang="pl-PL" sz="1400" dirty="0"/>
              <a:t> </a:t>
            </a:r>
            <a:r>
              <a:rPr lang="pl-PL" sz="1400" dirty="0" err="1"/>
              <a:t>first</a:t>
            </a:r>
            <a:r>
              <a:rPr lang="pl-PL" sz="1400" dirty="0"/>
              <a:t> of </a:t>
            </a:r>
            <a:r>
              <a:rPr lang="pl-PL" sz="1400" dirty="0" err="1"/>
              <a:t>all</a:t>
            </a:r>
            <a:r>
              <a:rPr lang="pl-PL" sz="1400" dirty="0"/>
              <a:t> </a:t>
            </a:r>
            <a:r>
              <a:rPr lang="pl-PL" sz="1400" dirty="0" err="1"/>
              <a:t>seek</a:t>
            </a:r>
            <a:r>
              <a:rPr lang="pl-PL" sz="1400" dirty="0"/>
              <a:t> </a:t>
            </a:r>
            <a:r>
              <a:rPr lang="pl-PL" sz="1400" b="1" dirty="0" err="1"/>
              <a:t>low</a:t>
            </a:r>
            <a:r>
              <a:rPr lang="pl-PL" sz="1400" b="1" dirty="0"/>
              <a:t> </a:t>
            </a:r>
            <a:r>
              <a:rPr lang="pl-PL" sz="1400" b="1" dirty="0" err="1"/>
              <a:t>price</a:t>
            </a:r>
            <a:r>
              <a:rPr lang="pl-PL" sz="1400" b="1" dirty="0"/>
              <a:t> </a:t>
            </a:r>
            <a:r>
              <a:rPr lang="pl-PL" sz="1400" dirty="0"/>
              <a:t>and </a:t>
            </a:r>
            <a:r>
              <a:rPr lang="pl-PL" sz="1400" dirty="0" err="1"/>
              <a:t>use</a:t>
            </a:r>
            <a:r>
              <a:rPr lang="pl-PL" sz="1400" dirty="0"/>
              <a:t> </a:t>
            </a:r>
            <a:r>
              <a:rPr lang="pl-PL" sz="1400" dirty="0" err="1"/>
              <a:t>exclusively</a:t>
            </a:r>
            <a:r>
              <a:rPr lang="pl-PL" sz="1400" dirty="0"/>
              <a:t> </a:t>
            </a:r>
            <a:r>
              <a:rPr lang="pl-PL" sz="1400" b="1" dirty="0" err="1"/>
              <a:t>carry</a:t>
            </a:r>
            <a:r>
              <a:rPr lang="pl-PL" sz="1400" b="1" dirty="0"/>
              <a:t>-on </a:t>
            </a:r>
            <a:r>
              <a:rPr lang="pl-PL" sz="1400" b="1" dirty="0" err="1"/>
              <a:t>baggage</a:t>
            </a:r>
            <a:endParaRPr lang="pl-PL" sz="1400" dirty="0"/>
          </a:p>
        </p:txBody>
      </p:sp>
      <p:sp>
        <p:nvSpPr>
          <p:cNvPr id="33" name="Prostokąt 32"/>
          <p:cNvSpPr/>
          <p:nvPr/>
        </p:nvSpPr>
        <p:spPr>
          <a:xfrm>
            <a:off x="2212699" y="3125405"/>
            <a:ext cx="1154737" cy="30838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4" name="Prostokąt 33"/>
          <p:cNvSpPr/>
          <p:nvPr/>
        </p:nvSpPr>
        <p:spPr>
          <a:xfrm>
            <a:off x="3494874" y="3125405"/>
            <a:ext cx="1154737" cy="30838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5" name="pole tekstowe 34"/>
          <p:cNvSpPr txBox="1"/>
          <p:nvPr/>
        </p:nvSpPr>
        <p:spPr>
          <a:xfrm>
            <a:off x="2212699"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choosing</a:t>
            </a:r>
            <a:r>
              <a:rPr lang="pl-PL" sz="1400" dirty="0"/>
              <a:t> the </a:t>
            </a:r>
            <a:r>
              <a:rPr lang="pl-PL" sz="1400" b="1" dirty="0" err="1"/>
              <a:t>existing</a:t>
            </a:r>
            <a:r>
              <a:rPr lang="pl-PL" sz="1400" b="1" dirty="0"/>
              <a:t> LOT </a:t>
            </a:r>
            <a:r>
              <a:rPr lang="pl-PL" sz="1400" b="1" dirty="0" err="1"/>
              <a:t>Economy</a:t>
            </a:r>
            <a:r>
              <a:rPr lang="pl-PL" sz="1400" b="1" dirty="0"/>
              <a:t> Class </a:t>
            </a:r>
            <a:r>
              <a:rPr lang="pl-PL" sz="1400" dirty="0"/>
              <a:t>with the </a:t>
            </a:r>
            <a:r>
              <a:rPr lang="pl-PL" sz="1400" dirty="0" err="1"/>
              <a:t>possibility</a:t>
            </a:r>
            <a:r>
              <a:rPr lang="pl-PL" sz="1400" dirty="0"/>
              <a:t> of </a:t>
            </a:r>
            <a:r>
              <a:rPr lang="pl-PL" sz="1400" dirty="0" err="1"/>
              <a:t>purchasing</a:t>
            </a:r>
            <a:r>
              <a:rPr lang="pl-PL" sz="1400" dirty="0"/>
              <a:t> </a:t>
            </a:r>
            <a:r>
              <a:rPr lang="pl-PL" sz="1400" b="1" dirty="0" err="1"/>
              <a:t>ancillary</a:t>
            </a:r>
            <a:r>
              <a:rPr lang="pl-PL" sz="1400" b="1" dirty="0"/>
              <a:t> services</a:t>
            </a:r>
            <a:endParaRPr lang="pl-PL" sz="1400" dirty="0"/>
          </a:p>
        </p:txBody>
      </p:sp>
      <p:sp>
        <p:nvSpPr>
          <p:cNvPr id="36" name="pole tekstowe 35"/>
          <p:cNvSpPr txBox="1"/>
          <p:nvPr/>
        </p:nvSpPr>
        <p:spPr>
          <a:xfrm>
            <a:off x="3494874" y="3359644"/>
            <a:ext cx="1154737" cy="1812818"/>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requiring</a:t>
            </a:r>
            <a:r>
              <a:rPr lang="pl-PL" sz="1400" dirty="0"/>
              <a:t> </a:t>
            </a:r>
            <a:r>
              <a:rPr lang="pl-PL" sz="1400" b="1" dirty="0" err="1"/>
              <a:t>greater</a:t>
            </a:r>
            <a:r>
              <a:rPr lang="pl-PL" sz="1400" b="1" dirty="0"/>
              <a:t> </a:t>
            </a:r>
            <a:r>
              <a:rPr lang="pl-PL" sz="1400" b="1" dirty="0" err="1"/>
              <a:t>flexibility</a:t>
            </a:r>
            <a:r>
              <a:rPr lang="pl-PL" sz="1400" b="1" dirty="0"/>
              <a:t> </a:t>
            </a:r>
            <a:r>
              <a:rPr lang="pl-PL" sz="1400" dirty="0"/>
              <a:t>in the </a:t>
            </a:r>
            <a:r>
              <a:rPr lang="pl-PL" sz="1400" dirty="0" err="1"/>
              <a:t>event</a:t>
            </a:r>
            <a:r>
              <a:rPr lang="pl-PL" sz="1400" dirty="0"/>
              <a:t> </a:t>
            </a:r>
            <a:r>
              <a:rPr lang="pl-PL" sz="1400" dirty="0" err="1"/>
              <a:t>their</a:t>
            </a:r>
            <a:r>
              <a:rPr lang="pl-PL" sz="1400" dirty="0"/>
              <a:t> </a:t>
            </a:r>
            <a:r>
              <a:rPr lang="pl-PL" sz="1400" b="1" dirty="0" err="1"/>
              <a:t>travel</a:t>
            </a:r>
            <a:r>
              <a:rPr lang="pl-PL" sz="1400" b="1" dirty="0"/>
              <a:t> </a:t>
            </a:r>
            <a:r>
              <a:rPr lang="pl-PL" sz="1400" b="1" dirty="0" err="1"/>
              <a:t>plans</a:t>
            </a:r>
            <a:r>
              <a:rPr lang="pl-PL" sz="1400" b="1" dirty="0"/>
              <a:t> </a:t>
            </a:r>
            <a:r>
              <a:rPr lang="pl-PL" sz="1400" b="1" dirty="0" err="1"/>
              <a:t>are</a:t>
            </a:r>
            <a:r>
              <a:rPr lang="pl-PL" sz="1400" b="1" dirty="0"/>
              <a:t> </a:t>
            </a:r>
            <a:r>
              <a:rPr lang="pl-PL" sz="1400" b="1" dirty="0" err="1"/>
              <a:t>subject</a:t>
            </a:r>
            <a:r>
              <a:rPr lang="pl-PL" sz="1400" b="1" dirty="0"/>
              <a:t> to </a:t>
            </a:r>
            <a:r>
              <a:rPr lang="pl-PL" sz="1400" b="1" dirty="0" err="1"/>
              <a:t>change</a:t>
            </a:r>
            <a:endParaRPr lang="pl-PL" sz="1400" dirty="0"/>
          </a:p>
        </p:txBody>
      </p:sp>
      <p:sp>
        <p:nvSpPr>
          <p:cNvPr id="38" name="Prostokąt 37"/>
          <p:cNvSpPr/>
          <p:nvPr/>
        </p:nvSpPr>
        <p:spPr>
          <a:xfrm>
            <a:off x="4777050"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9" name="Prostokąt 38"/>
          <p:cNvSpPr/>
          <p:nvPr/>
        </p:nvSpPr>
        <p:spPr>
          <a:xfrm>
            <a:off x="6059226"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7" name="pole tekstowe 36"/>
          <p:cNvSpPr txBox="1"/>
          <p:nvPr/>
        </p:nvSpPr>
        <p:spPr>
          <a:xfrm>
            <a:off x="4786817"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seeking</a:t>
            </a:r>
            <a:r>
              <a:rPr lang="pl-PL" sz="1400" dirty="0"/>
              <a:t> </a:t>
            </a:r>
            <a:r>
              <a:rPr lang="pl-PL" sz="1400" b="1" dirty="0" err="1"/>
              <a:t>higher</a:t>
            </a:r>
            <a:r>
              <a:rPr lang="pl-PL" sz="1400" b="1" dirty="0"/>
              <a:t> standard </a:t>
            </a:r>
            <a:r>
              <a:rPr lang="pl-PL" sz="1400" dirty="0"/>
              <a:t>of </a:t>
            </a:r>
            <a:r>
              <a:rPr lang="pl-PL" sz="1400" dirty="0" err="1"/>
              <a:t>travel</a:t>
            </a:r>
            <a:r>
              <a:rPr lang="pl-PL" sz="1400" dirty="0"/>
              <a:t> with </a:t>
            </a:r>
            <a:r>
              <a:rPr lang="pl-PL" sz="1400" dirty="0" err="1"/>
              <a:t>ancillary</a:t>
            </a:r>
            <a:r>
              <a:rPr lang="pl-PL" sz="1400" dirty="0"/>
              <a:t> services </a:t>
            </a:r>
            <a:r>
              <a:rPr lang="pl-PL" sz="1400" b="1" dirty="0" err="1"/>
              <a:t>shortening</a:t>
            </a:r>
            <a:r>
              <a:rPr lang="pl-PL" sz="1400" b="1" dirty="0"/>
              <a:t> the </a:t>
            </a:r>
            <a:r>
              <a:rPr lang="pl-PL" sz="1400" b="1" dirty="0" err="1"/>
              <a:t>time</a:t>
            </a:r>
            <a:r>
              <a:rPr lang="pl-PL" sz="1400" dirty="0"/>
              <a:t> </a:t>
            </a:r>
            <a:r>
              <a:rPr lang="pl-PL" sz="1400" dirty="0" err="1"/>
              <a:t>spent</a:t>
            </a:r>
            <a:r>
              <a:rPr lang="pl-PL" sz="1400" dirty="0"/>
              <a:t> </a:t>
            </a:r>
            <a:r>
              <a:rPr lang="pl-PL" sz="1400" dirty="0" err="1"/>
              <a:t>at</a:t>
            </a:r>
            <a:r>
              <a:rPr lang="pl-PL" sz="1400" dirty="0"/>
              <a:t> the </a:t>
            </a:r>
            <a:r>
              <a:rPr lang="pl-PL" sz="1400" dirty="0" err="1"/>
              <a:t>airport</a:t>
            </a:r>
            <a:endParaRPr lang="pl-PL" sz="1400" dirty="0"/>
          </a:p>
        </p:txBody>
      </p:sp>
      <p:sp>
        <p:nvSpPr>
          <p:cNvPr id="40" name="Prostokąt 39"/>
          <p:cNvSpPr/>
          <p:nvPr/>
        </p:nvSpPr>
        <p:spPr>
          <a:xfrm>
            <a:off x="7341402"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1" name="Prostokąt 40"/>
          <p:cNvSpPr/>
          <p:nvPr/>
        </p:nvSpPr>
        <p:spPr>
          <a:xfrm>
            <a:off x="8623577"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2" name="pole tekstowe 41"/>
          <p:cNvSpPr txBox="1"/>
          <p:nvPr/>
        </p:nvSpPr>
        <p:spPr>
          <a:xfrm>
            <a:off x="6068993" y="3359644"/>
            <a:ext cx="1154737" cy="2243705"/>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expecting</a:t>
            </a:r>
            <a:r>
              <a:rPr lang="pl-PL" sz="1400" dirty="0"/>
              <a:t> Premium </a:t>
            </a:r>
            <a:r>
              <a:rPr lang="pl-PL" sz="1400" dirty="0" err="1"/>
              <a:t>Economy</a:t>
            </a:r>
            <a:r>
              <a:rPr lang="pl-PL" sz="1400" dirty="0"/>
              <a:t> standard with the </a:t>
            </a:r>
            <a:r>
              <a:rPr lang="pl-PL" sz="1400" dirty="0" err="1"/>
              <a:t>possibility</a:t>
            </a:r>
            <a:r>
              <a:rPr lang="pl-PL" sz="1400" dirty="0"/>
              <a:t> of </a:t>
            </a:r>
            <a:r>
              <a:rPr lang="pl-PL" sz="1400" b="1" dirty="0" err="1"/>
              <a:t>free</a:t>
            </a:r>
            <a:r>
              <a:rPr lang="pl-PL" sz="1400" b="1" dirty="0"/>
              <a:t> </a:t>
            </a:r>
            <a:r>
              <a:rPr lang="pl-PL" sz="1400" b="1" dirty="0" err="1"/>
              <a:t>change</a:t>
            </a:r>
            <a:r>
              <a:rPr lang="pl-PL" sz="1400" b="1" dirty="0"/>
              <a:t> of </a:t>
            </a:r>
            <a:r>
              <a:rPr lang="pl-PL" sz="1400" b="1" dirty="0" err="1"/>
              <a:t>reservation</a:t>
            </a:r>
            <a:r>
              <a:rPr lang="pl-PL" sz="1400" b="1" dirty="0"/>
              <a:t> </a:t>
            </a:r>
            <a:r>
              <a:rPr lang="pl-PL" sz="1400" b="1" dirty="0" err="1"/>
              <a:t>or</a:t>
            </a:r>
            <a:r>
              <a:rPr lang="pl-PL" sz="1400" b="1" dirty="0"/>
              <a:t> </a:t>
            </a:r>
            <a:r>
              <a:rPr lang="pl-PL" sz="1400" b="1" dirty="0" err="1"/>
              <a:t>ticket</a:t>
            </a:r>
            <a:r>
              <a:rPr lang="pl-PL" sz="1400" b="1" dirty="0"/>
              <a:t> </a:t>
            </a:r>
            <a:r>
              <a:rPr lang="pl-PL" sz="1400" b="1" dirty="0" err="1"/>
              <a:t>refund</a:t>
            </a:r>
            <a:r>
              <a:rPr lang="pl-PL" sz="1400" b="1" dirty="0"/>
              <a:t> </a:t>
            </a:r>
            <a:endParaRPr lang="pl-PL" sz="1400" dirty="0"/>
          </a:p>
        </p:txBody>
      </p:sp>
      <p:sp>
        <p:nvSpPr>
          <p:cNvPr id="43" name="pole tekstowe 42"/>
          <p:cNvSpPr txBox="1"/>
          <p:nvPr/>
        </p:nvSpPr>
        <p:spPr>
          <a:xfrm>
            <a:off x="7351168"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travelling </a:t>
            </a:r>
            <a:r>
              <a:rPr lang="pl-PL" sz="1400" b="1" dirty="0"/>
              <a:t>in the </a:t>
            </a:r>
            <a:r>
              <a:rPr lang="pl-PL" sz="1400" b="1" dirty="0" err="1"/>
              <a:t>highest</a:t>
            </a:r>
            <a:r>
              <a:rPr lang="pl-PL" sz="1400" b="1" dirty="0"/>
              <a:t> standard </a:t>
            </a:r>
            <a:r>
              <a:rPr lang="pl-PL" sz="1400" dirty="0"/>
              <a:t>with </a:t>
            </a:r>
            <a:r>
              <a:rPr lang="pl-PL" sz="1400" dirty="0" err="1"/>
              <a:t>rich</a:t>
            </a:r>
            <a:r>
              <a:rPr lang="pl-PL" sz="1400" dirty="0"/>
              <a:t> </a:t>
            </a:r>
            <a:r>
              <a:rPr lang="pl-PL" sz="1400" dirty="0" err="1"/>
              <a:t>bundle</a:t>
            </a:r>
            <a:r>
              <a:rPr lang="pl-PL" sz="1400" dirty="0"/>
              <a:t> of </a:t>
            </a:r>
            <a:r>
              <a:rPr lang="pl-PL" sz="1400" dirty="0" err="1"/>
              <a:t>ancillary</a:t>
            </a:r>
            <a:r>
              <a:rPr lang="pl-PL" sz="1400" dirty="0"/>
              <a:t> services and </a:t>
            </a:r>
            <a:r>
              <a:rPr lang="pl-PL" sz="1400" b="1" dirty="0" err="1"/>
              <a:t>free</a:t>
            </a:r>
            <a:r>
              <a:rPr lang="pl-PL" sz="1400" b="1" dirty="0"/>
              <a:t> </a:t>
            </a:r>
            <a:r>
              <a:rPr lang="pl-PL" sz="1400" b="1" dirty="0" err="1"/>
              <a:t>change</a:t>
            </a:r>
            <a:r>
              <a:rPr lang="pl-PL" sz="1400" b="1" dirty="0"/>
              <a:t> of </a:t>
            </a:r>
            <a:r>
              <a:rPr lang="pl-PL" sz="1400" b="1" dirty="0" err="1"/>
              <a:t>reservation</a:t>
            </a:r>
            <a:endParaRPr lang="pl-PL" sz="1400" dirty="0"/>
          </a:p>
        </p:txBody>
      </p:sp>
      <p:sp>
        <p:nvSpPr>
          <p:cNvPr id="44" name="pole tekstowe 43"/>
          <p:cNvSpPr txBox="1"/>
          <p:nvPr/>
        </p:nvSpPr>
        <p:spPr>
          <a:xfrm>
            <a:off x="8623577" y="3359644"/>
            <a:ext cx="1154737" cy="1166487"/>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needing</a:t>
            </a:r>
            <a:r>
              <a:rPr lang="pl-PL" sz="1400" dirty="0"/>
              <a:t> </a:t>
            </a:r>
            <a:r>
              <a:rPr lang="pl-PL" sz="1400" b="1" dirty="0" err="1"/>
              <a:t>complete</a:t>
            </a:r>
            <a:r>
              <a:rPr lang="pl-PL" sz="1400" b="1" dirty="0"/>
              <a:t> </a:t>
            </a:r>
            <a:r>
              <a:rPr lang="pl-PL" sz="1400" b="1" dirty="0" err="1"/>
              <a:t>flexibility</a:t>
            </a:r>
            <a:r>
              <a:rPr lang="pl-PL" sz="1400" b="1" dirty="0"/>
              <a:t> </a:t>
            </a:r>
            <a:r>
              <a:rPr lang="pl-PL" sz="1400" dirty="0"/>
              <a:t>in Business Class</a:t>
            </a:r>
          </a:p>
        </p:txBody>
      </p:sp>
      <p:sp>
        <p:nvSpPr>
          <p:cNvPr id="31" name="Prostokąt 30"/>
          <p:cNvSpPr/>
          <p:nvPr/>
        </p:nvSpPr>
        <p:spPr>
          <a:xfrm>
            <a:off x="7329328" y="2154861"/>
            <a:ext cx="2463117" cy="4067999"/>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dirty="0"/>
          </a:p>
        </p:txBody>
      </p:sp>
      <p:sp>
        <p:nvSpPr>
          <p:cNvPr id="32" name="Prostokąt 31"/>
          <p:cNvSpPr/>
          <p:nvPr/>
        </p:nvSpPr>
        <p:spPr>
          <a:xfrm>
            <a:off x="930523" y="2179629"/>
            <a:ext cx="3763862" cy="4067999"/>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dirty="0"/>
          </a:p>
        </p:txBody>
      </p:sp>
      <p:sp>
        <p:nvSpPr>
          <p:cNvPr id="45" name="Prostokąt 44"/>
          <p:cNvSpPr/>
          <p:nvPr/>
        </p:nvSpPr>
        <p:spPr>
          <a:xfrm>
            <a:off x="4717364" y="1394112"/>
            <a:ext cx="1293640" cy="366268"/>
          </a:xfrm>
          <a:prstGeom prst="rect">
            <a:avLst/>
          </a:prstGeom>
        </p:spPr>
        <p:txBody>
          <a:bodyPr wrap="square" lIns="88404" tIns="44203" rIns="88404" bIns="44203">
            <a:spAutoFit/>
          </a:bodyPr>
          <a:lstStyle/>
          <a:p>
            <a:pPr algn="ctr"/>
            <a:r>
              <a:rPr lang="pl-PL" sz="1800" b="1" dirty="0">
                <a:solidFill>
                  <a:schemeClr val="tx2"/>
                </a:solidFill>
              </a:rPr>
              <a:t>For </a:t>
            </a:r>
            <a:r>
              <a:rPr lang="pl-PL" sz="1800" b="1" dirty="0" err="1">
                <a:solidFill>
                  <a:schemeClr val="tx2"/>
                </a:solidFill>
              </a:rPr>
              <a:t>whom</a:t>
            </a:r>
            <a:r>
              <a:rPr lang="pl-PL" sz="1800" b="1" dirty="0">
                <a:solidFill>
                  <a:schemeClr val="tx2"/>
                </a:solidFill>
              </a:rPr>
              <a:t>?</a:t>
            </a:r>
            <a:endParaRPr lang="en-US" sz="1800" b="1" dirty="0">
              <a:solidFill>
                <a:schemeClr val="tx2"/>
              </a:solidFill>
            </a:endParaRPr>
          </a:p>
        </p:txBody>
      </p:sp>
      <p:cxnSp>
        <p:nvCxnSpPr>
          <p:cNvPr id="46" name="Łącznik prosty 45"/>
          <p:cNvCxnSpPr>
            <a:stCxn id="45" idx="3"/>
          </p:cNvCxnSpPr>
          <p:nvPr/>
        </p:nvCxnSpPr>
        <p:spPr>
          <a:xfrm>
            <a:off x="6011004" y="1577246"/>
            <a:ext cx="399207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Łącznik prosty 46"/>
          <p:cNvCxnSpPr>
            <a:endCxn id="45" idx="1"/>
          </p:cNvCxnSpPr>
          <p:nvPr/>
        </p:nvCxnSpPr>
        <p:spPr>
          <a:xfrm flipV="1">
            <a:off x="725291" y="1577246"/>
            <a:ext cx="3992073" cy="1531"/>
          </a:xfrm>
          <a:prstGeom prst="line">
            <a:avLst/>
          </a:prstGeom>
        </p:spPr>
        <p:style>
          <a:lnRef idx="1">
            <a:schemeClr val="accent1"/>
          </a:lnRef>
          <a:fillRef idx="0">
            <a:schemeClr val="accent1"/>
          </a:fillRef>
          <a:effectRef idx="0">
            <a:schemeClr val="accent1"/>
          </a:effectRef>
          <a:fontRef idx="minor">
            <a:schemeClr val="tx1"/>
          </a:fontRef>
        </p:style>
      </p:cxnSp>
      <p:sp>
        <p:nvSpPr>
          <p:cNvPr id="48"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366807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7102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89021"/>
            <a:ext cx="9182504" cy="484533"/>
          </a:xfrm>
          <a:prstGeom prst="rect">
            <a:avLst/>
          </a:prstGeom>
        </p:spPr>
        <p:txBody>
          <a:bodyPr anchor="ctr">
            <a:noAutofit/>
          </a:bodyPr>
          <a:lstStyle/>
          <a:p>
            <a:r>
              <a:rPr lang="pl-PL" sz="2400" dirty="0"/>
              <a:t>NEW FARES COMPLEMENT LOT’S OFFER, ALLOWING CLIENTS TO ADJUST THE BEST OFFER TO THEIR PERSONAL NEEDS</a:t>
            </a:r>
          </a:p>
        </p:txBody>
      </p:sp>
      <p:sp>
        <p:nvSpPr>
          <p:cNvPr id="2" name="Prostokąt 1"/>
          <p:cNvSpPr/>
          <p:nvPr/>
        </p:nvSpPr>
        <p:spPr>
          <a:xfrm>
            <a:off x="725290" y="1968959"/>
            <a:ext cx="9277791" cy="4464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 name="Prostokąt 2"/>
          <p:cNvSpPr/>
          <p:nvPr/>
        </p:nvSpPr>
        <p:spPr>
          <a:xfrm>
            <a:off x="930523"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Saver</a:t>
            </a:r>
            <a:endParaRPr lang="en-US" sz="1400" dirty="0"/>
          </a:p>
        </p:txBody>
      </p:sp>
      <p:sp>
        <p:nvSpPr>
          <p:cNvPr id="10" name="Prostokąt 9"/>
          <p:cNvSpPr/>
          <p:nvPr/>
        </p:nvSpPr>
        <p:spPr>
          <a:xfrm>
            <a:off x="2212699"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1" name="Prostokąt 10"/>
          <p:cNvSpPr/>
          <p:nvPr/>
        </p:nvSpPr>
        <p:spPr>
          <a:xfrm>
            <a:off x="3494874" y="2614418"/>
            <a:ext cx="1154737"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5" name="Prostokąt 14"/>
          <p:cNvSpPr/>
          <p:nvPr/>
        </p:nvSpPr>
        <p:spPr>
          <a:xfrm>
            <a:off x="4777050"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7" name="Prostokąt 16"/>
          <p:cNvSpPr/>
          <p:nvPr/>
        </p:nvSpPr>
        <p:spPr>
          <a:xfrm>
            <a:off x="6059226" y="2614418"/>
            <a:ext cx="1154737"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18" name="Prostokąt 17"/>
          <p:cNvSpPr/>
          <p:nvPr/>
        </p:nvSpPr>
        <p:spPr>
          <a:xfrm>
            <a:off x="7341402"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a:t>Standard</a:t>
            </a:r>
            <a:endParaRPr lang="en-US" sz="1400" dirty="0"/>
          </a:p>
        </p:txBody>
      </p:sp>
      <p:sp>
        <p:nvSpPr>
          <p:cNvPr id="19" name="Prostokąt 18"/>
          <p:cNvSpPr/>
          <p:nvPr/>
        </p:nvSpPr>
        <p:spPr>
          <a:xfrm>
            <a:off x="8623577" y="2614416"/>
            <a:ext cx="1154737"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400" dirty="0" err="1"/>
              <a:t>Flex</a:t>
            </a:r>
            <a:endParaRPr lang="en-US" sz="1400" dirty="0"/>
          </a:p>
        </p:txBody>
      </p:sp>
      <p:sp>
        <p:nvSpPr>
          <p:cNvPr id="21" name="Prostokąt 20"/>
          <p:cNvSpPr/>
          <p:nvPr/>
        </p:nvSpPr>
        <p:spPr>
          <a:xfrm>
            <a:off x="930523" y="2179630"/>
            <a:ext cx="3719088" cy="322729"/>
          </a:xfrm>
          <a:prstGeom prst="rect">
            <a:avLst/>
          </a:prstGeom>
          <a:solidFill>
            <a:srgbClr val="01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err="1"/>
              <a:t>Economy</a:t>
            </a:r>
            <a:r>
              <a:rPr lang="pl-PL" sz="1600" dirty="0"/>
              <a:t> Class</a:t>
            </a:r>
            <a:endParaRPr lang="en-US" sz="1600" dirty="0"/>
          </a:p>
        </p:txBody>
      </p:sp>
      <p:sp>
        <p:nvSpPr>
          <p:cNvPr id="24" name="Prostokąt 23"/>
          <p:cNvSpPr/>
          <p:nvPr/>
        </p:nvSpPr>
        <p:spPr>
          <a:xfrm>
            <a:off x="4777051" y="2179629"/>
            <a:ext cx="2436913" cy="322729"/>
          </a:xfrm>
          <a:prstGeom prst="rect">
            <a:avLst/>
          </a:prstGeom>
          <a:solidFill>
            <a:srgbClr val="083377"/>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Premium </a:t>
            </a:r>
            <a:r>
              <a:rPr lang="pl-PL" sz="1600" dirty="0" err="1"/>
              <a:t>Economy</a:t>
            </a:r>
            <a:endParaRPr lang="en-US" sz="1600" dirty="0"/>
          </a:p>
        </p:txBody>
      </p:sp>
      <p:sp>
        <p:nvSpPr>
          <p:cNvPr id="25" name="Prostokąt 24"/>
          <p:cNvSpPr/>
          <p:nvPr/>
        </p:nvSpPr>
        <p:spPr>
          <a:xfrm>
            <a:off x="7341401" y="2179629"/>
            <a:ext cx="2436913" cy="322729"/>
          </a:xfrm>
          <a:prstGeom prst="rect">
            <a:avLst/>
          </a:prstGeom>
          <a:solidFill>
            <a:srgbClr val="062B55"/>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dirty="0"/>
              <a:t>Business Class</a:t>
            </a:r>
            <a:endParaRPr lang="en-US" sz="1600" dirty="0"/>
          </a:p>
        </p:txBody>
      </p:sp>
      <p:sp>
        <p:nvSpPr>
          <p:cNvPr id="5" name="Prostokąt 4"/>
          <p:cNvSpPr/>
          <p:nvPr/>
        </p:nvSpPr>
        <p:spPr>
          <a:xfrm>
            <a:off x="930523" y="3125405"/>
            <a:ext cx="1154737" cy="308386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7" name="pole tekstowe 6"/>
          <p:cNvSpPr txBox="1"/>
          <p:nvPr/>
        </p:nvSpPr>
        <p:spPr>
          <a:xfrm>
            <a:off x="930523" y="3359645"/>
            <a:ext cx="1154737" cy="1381931"/>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who</a:t>
            </a:r>
            <a:r>
              <a:rPr lang="pl-PL" sz="1400" dirty="0"/>
              <a:t> </a:t>
            </a:r>
            <a:r>
              <a:rPr lang="pl-PL" sz="1400" dirty="0" err="1"/>
              <a:t>first</a:t>
            </a:r>
            <a:r>
              <a:rPr lang="pl-PL" sz="1400" dirty="0"/>
              <a:t> of </a:t>
            </a:r>
            <a:r>
              <a:rPr lang="pl-PL" sz="1400" dirty="0" err="1"/>
              <a:t>all</a:t>
            </a:r>
            <a:r>
              <a:rPr lang="pl-PL" sz="1400" dirty="0"/>
              <a:t> </a:t>
            </a:r>
            <a:r>
              <a:rPr lang="pl-PL" sz="1400" dirty="0" err="1"/>
              <a:t>seek</a:t>
            </a:r>
            <a:r>
              <a:rPr lang="pl-PL" sz="1400" dirty="0"/>
              <a:t> </a:t>
            </a:r>
            <a:r>
              <a:rPr lang="pl-PL" sz="1400" b="1" dirty="0" err="1"/>
              <a:t>low</a:t>
            </a:r>
            <a:r>
              <a:rPr lang="pl-PL" sz="1400" b="1" dirty="0"/>
              <a:t> </a:t>
            </a:r>
            <a:r>
              <a:rPr lang="pl-PL" sz="1400" b="1" dirty="0" err="1"/>
              <a:t>price</a:t>
            </a:r>
            <a:r>
              <a:rPr lang="pl-PL" sz="1400" b="1" dirty="0"/>
              <a:t> </a:t>
            </a:r>
            <a:r>
              <a:rPr lang="pl-PL" sz="1400" dirty="0"/>
              <a:t>and </a:t>
            </a:r>
            <a:r>
              <a:rPr lang="pl-PL" sz="1400" dirty="0" err="1"/>
              <a:t>use</a:t>
            </a:r>
            <a:r>
              <a:rPr lang="pl-PL" sz="1400" dirty="0"/>
              <a:t> </a:t>
            </a:r>
            <a:r>
              <a:rPr lang="pl-PL" sz="1400" dirty="0" err="1"/>
              <a:t>exclusively</a:t>
            </a:r>
            <a:r>
              <a:rPr lang="pl-PL" sz="1400" dirty="0"/>
              <a:t> </a:t>
            </a:r>
            <a:r>
              <a:rPr lang="pl-PL" sz="1400" b="1" dirty="0" err="1"/>
              <a:t>carry</a:t>
            </a:r>
            <a:r>
              <a:rPr lang="pl-PL" sz="1400" b="1" dirty="0"/>
              <a:t>-on </a:t>
            </a:r>
            <a:r>
              <a:rPr lang="pl-PL" sz="1400" b="1" dirty="0" err="1"/>
              <a:t>baggage</a:t>
            </a:r>
            <a:endParaRPr lang="pl-PL" sz="1400" dirty="0"/>
          </a:p>
        </p:txBody>
      </p:sp>
      <p:sp>
        <p:nvSpPr>
          <p:cNvPr id="33" name="Prostokąt 32"/>
          <p:cNvSpPr/>
          <p:nvPr/>
        </p:nvSpPr>
        <p:spPr>
          <a:xfrm>
            <a:off x="2212699" y="3125405"/>
            <a:ext cx="1154737" cy="308386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4" name="Prostokąt 33"/>
          <p:cNvSpPr/>
          <p:nvPr/>
        </p:nvSpPr>
        <p:spPr>
          <a:xfrm>
            <a:off x="3494874" y="3125405"/>
            <a:ext cx="1154737" cy="308386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5" name="pole tekstowe 34"/>
          <p:cNvSpPr txBox="1"/>
          <p:nvPr/>
        </p:nvSpPr>
        <p:spPr>
          <a:xfrm>
            <a:off x="2212699"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choosing</a:t>
            </a:r>
            <a:r>
              <a:rPr lang="pl-PL" sz="1400" dirty="0"/>
              <a:t> the </a:t>
            </a:r>
            <a:r>
              <a:rPr lang="pl-PL" sz="1400" b="1" dirty="0" err="1"/>
              <a:t>existing</a:t>
            </a:r>
            <a:r>
              <a:rPr lang="pl-PL" sz="1400" b="1" dirty="0"/>
              <a:t> LOT </a:t>
            </a:r>
            <a:r>
              <a:rPr lang="pl-PL" sz="1400" b="1" dirty="0" err="1"/>
              <a:t>Economy</a:t>
            </a:r>
            <a:r>
              <a:rPr lang="pl-PL" sz="1400" b="1" dirty="0"/>
              <a:t> Class </a:t>
            </a:r>
            <a:r>
              <a:rPr lang="pl-PL" sz="1400" dirty="0"/>
              <a:t>with the </a:t>
            </a:r>
            <a:r>
              <a:rPr lang="pl-PL" sz="1400" dirty="0" err="1"/>
              <a:t>possibility</a:t>
            </a:r>
            <a:r>
              <a:rPr lang="pl-PL" sz="1400" dirty="0"/>
              <a:t> of </a:t>
            </a:r>
            <a:r>
              <a:rPr lang="pl-PL" sz="1400" dirty="0" err="1"/>
              <a:t>purchasing</a:t>
            </a:r>
            <a:r>
              <a:rPr lang="pl-PL" sz="1400" dirty="0"/>
              <a:t> </a:t>
            </a:r>
            <a:r>
              <a:rPr lang="pl-PL" sz="1400" b="1" dirty="0" err="1"/>
              <a:t>ancillary</a:t>
            </a:r>
            <a:r>
              <a:rPr lang="pl-PL" sz="1400" b="1" dirty="0"/>
              <a:t> services</a:t>
            </a:r>
            <a:endParaRPr lang="pl-PL" sz="1400" dirty="0"/>
          </a:p>
        </p:txBody>
      </p:sp>
      <p:sp>
        <p:nvSpPr>
          <p:cNvPr id="36" name="pole tekstowe 35"/>
          <p:cNvSpPr txBox="1"/>
          <p:nvPr/>
        </p:nvSpPr>
        <p:spPr>
          <a:xfrm>
            <a:off x="3494874" y="3359644"/>
            <a:ext cx="1154737" cy="1812818"/>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requiring</a:t>
            </a:r>
            <a:r>
              <a:rPr lang="pl-PL" sz="1400" dirty="0"/>
              <a:t> </a:t>
            </a:r>
            <a:r>
              <a:rPr lang="pl-PL" sz="1400" b="1" dirty="0" err="1"/>
              <a:t>greater</a:t>
            </a:r>
            <a:r>
              <a:rPr lang="pl-PL" sz="1400" b="1" dirty="0"/>
              <a:t> </a:t>
            </a:r>
            <a:r>
              <a:rPr lang="pl-PL" sz="1400" b="1" dirty="0" err="1"/>
              <a:t>flexibility</a:t>
            </a:r>
            <a:r>
              <a:rPr lang="pl-PL" sz="1400" b="1" dirty="0"/>
              <a:t> </a:t>
            </a:r>
            <a:r>
              <a:rPr lang="pl-PL" sz="1400" dirty="0"/>
              <a:t>in the </a:t>
            </a:r>
            <a:r>
              <a:rPr lang="pl-PL" sz="1400" dirty="0" err="1"/>
              <a:t>event</a:t>
            </a:r>
            <a:r>
              <a:rPr lang="pl-PL" sz="1400" dirty="0"/>
              <a:t> </a:t>
            </a:r>
            <a:r>
              <a:rPr lang="pl-PL" sz="1400" dirty="0" err="1"/>
              <a:t>their</a:t>
            </a:r>
            <a:r>
              <a:rPr lang="pl-PL" sz="1400" dirty="0"/>
              <a:t> </a:t>
            </a:r>
            <a:r>
              <a:rPr lang="pl-PL" sz="1400" b="1" dirty="0" err="1"/>
              <a:t>travel</a:t>
            </a:r>
            <a:r>
              <a:rPr lang="pl-PL" sz="1400" b="1" dirty="0"/>
              <a:t> </a:t>
            </a:r>
            <a:r>
              <a:rPr lang="pl-PL" sz="1400" b="1" dirty="0" err="1"/>
              <a:t>plans</a:t>
            </a:r>
            <a:r>
              <a:rPr lang="pl-PL" sz="1400" b="1" dirty="0"/>
              <a:t> </a:t>
            </a:r>
            <a:r>
              <a:rPr lang="pl-PL" sz="1400" b="1" dirty="0" err="1"/>
              <a:t>are</a:t>
            </a:r>
            <a:r>
              <a:rPr lang="pl-PL" sz="1400" b="1" dirty="0"/>
              <a:t> </a:t>
            </a:r>
            <a:r>
              <a:rPr lang="pl-PL" sz="1400" b="1" dirty="0" err="1"/>
              <a:t>subject</a:t>
            </a:r>
            <a:r>
              <a:rPr lang="pl-PL" sz="1400" b="1" dirty="0"/>
              <a:t> to </a:t>
            </a:r>
            <a:r>
              <a:rPr lang="pl-PL" sz="1400" b="1" dirty="0" err="1"/>
              <a:t>change</a:t>
            </a:r>
            <a:endParaRPr lang="pl-PL" sz="1400" dirty="0"/>
          </a:p>
        </p:txBody>
      </p:sp>
      <p:sp>
        <p:nvSpPr>
          <p:cNvPr id="38" name="Prostokąt 37"/>
          <p:cNvSpPr/>
          <p:nvPr/>
        </p:nvSpPr>
        <p:spPr>
          <a:xfrm>
            <a:off x="4777050"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9" name="Prostokąt 38"/>
          <p:cNvSpPr/>
          <p:nvPr/>
        </p:nvSpPr>
        <p:spPr>
          <a:xfrm>
            <a:off x="6059226" y="3125405"/>
            <a:ext cx="1154737" cy="3083860"/>
          </a:xfrm>
          <a:prstGeom prst="rect">
            <a:avLst/>
          </a:prstGeom>
          <a:solidFill>
            <a:schemeClr val="bg1"/>
          </a:solidFill>
          <a:ln>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37" name="pole tekstowe 36"/>
          <p:cNvSpPr txBox="1"/>
          <p:nvPr/>
        </p:nvSpPr>
        <p:spPr>
          <a:xfrm>
            <a:off x="4786817"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seeking</a:t>
            </a:r>
            <a:r>
              <a:rPr lang="pl-PL" sz="1400" dirty="0"/>
              <a:t> </a:t>
            </a:r>
            <a:r>
              <a:rPr lang="pl-PL" sz="1400" b="1" dirty="0" err="1"/>
              <a:t>higher</a:t>
            </a:r>
            <a:r>
              <a:rPr lang="pl-PL" sz="1400" b="1" dirty="0"/>
              <a:t> standard </a:t>
            </a:r>
            <a:r>
              <a:rPr lang="pl-PL" sz="1400" dirty="0"/>
              <a:t>of </a:t>
            </a:r>
            <a:r>
              <a:rPr lang="pl-PL" sz="1400" dirty="0" err="1"/>
              <a:t>travel</a:t>
            </a:r>
            <a:r>
              <a:rPr lang="pl-PL" sz="1400" dirty="0"/>
              <a:t> with </a:t>
            </a:r>
            <a:r>
              <a:rPr lang="pl-PL" sz="1400" dirty="0" err="1"/>
              <a:t>ancillary</a:t>
            </a:r>
            <a:r>
              <a:rPr lang="pl-PL" sz="1400" dirty="0"/>
              <a:t> services </a:t>
            </a:r>
            <a:r>
              <a:rPr lang="pl-PL" sz="1400" b="1" dirty="0" err="1"/>
              <a:t>shortening</a:t>
            </a:r>
            <a:r>
              <a:rPr lang="pl-PL" sz="1400" b="1" dirty="0"/>
              <a:t> the </a:t>
            </a:r>
            <a:r>
              <a:rPr lang="pl-PL" sz="1400" b="1" dirty="0" err="1"/>
              <a:t>time</a:t>
            </a:r>
            <a:r>
              <a:rPr lang="pl-PL" sz="1400" dirty="0"/>
              <a:t> </a:t>
            </a:r>
            <a:r>
              <a:rPr lang="pl-PL" sz="1400" dirty="0" err="1"/>
              <a:t>spent</a:t>
            </a:r>
            <a:r>
              <a:rPr lang="pl-PL" sz="1400" dirty="0"/>
              <a:t> </a:t>
            </a:r>
            <a:r>
              <a:rPr lang="pl-PL" sz="1400" dirty="0" err="1"/>
              <a:t>at</a:t>
            </a:r>
            <a:r>
              <a:rPr lang="pl-PL" sz="1400" dirty="0"/>
              <a:t> the </a:t>
            </a:r>
            <a:r>
              <a:rPr lang="pl-PL" sz="1400" dirty="0" err="1"/>
              <a:t>airport</a:t>
            </a:r>
            <a:endParaRPr lang="pl-PL" sz="1400" dirty="0"/>
          </a:p>
        </p:txBody>
      </p:sp>
      <p:sp>
        <p:nvSpPr>
          <p:cNvPr id="40" name="Prostokąt 39"/>
          <p:cNvSpPr/>
          <p:nvPr/>
        </p:nvSpPr>
        <p:spPr>
          <a:xfrm>
            <a:off x="7341402"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1" name="Prostokąt 40"/>
          <p:cNvSpPr/>
          <p:nvPr/>
        </p:nvSpPr>
        <p:spPr>
          <a:xfrm>
            <a:off x="8623577" y="3125405"/>
            <a:ext cx="1154737" cy="3083860"/>
          </a:xfrm>
          <a:prstGeom prst="rect">
            <a:avLst/>
          </a:prstGeom>
          <a:solidFill>
            <a:schemeClr val="bg1"/>
          </a:solidFill>
          <a:ln>
            <a:solidFill>
              <a:srgbClr val="062B55"/>
            </a:solid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a:p>
        </p:txBody>
      </p:sp>
      <p:sp>
        <p:nvSpPr>
          <p:cNvPr id="42" name="pole tekstowe 41"/>
          <p:cNvSpPr txBox="1"/>
          <p:nvPr/>
        </p:nvSpPr>
        <p:spPr>
          <a:xfrm>
            <a:off x="6068993" y="3359644"/>
            <a:ext cx="1154737" cy="2243705"/>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expecting</a:t>
            </a:r>
            <a:r>
              <a:rPr lang="pl-PL" sz="1400" dirty="0"/>
              <a:t> Premium </a:t>
            </a:r>
            <a:r>
              <a:rPr lang="pl-PL" sz="1400" dirty="0" err="1"/>
              <a:t>Economy</a:t>
            </a:r>
            <a:r>
              <a:rPr lang="pl-PL" sz="1400" dirty="0"/>
              <a:t> standard with the </a:t>
            </a:r>
            <a:r>
              <a:rPr lang="pl-PL" sz="1400" dirty="0" err="1"/>
              <a:t>possibility</a:t>
            </a:r>
            <a:r>
              <a:rPr lang="pl-PL" sz="1400" dirty="0"/>
              <a:t> of </a:t>
            </a:r>
            <a:r>
              <a:rPr lang="pl-PL" sz="1400" b="1" dirty="0" err="1"/>
              <a:t>free</a:t>
            </a:r>
            <a:r>
              <a:rPr lang="pl-PL" sz="1400" b="1" dirty="0"/>
              <a:t> </a:t>
            </a:r>
            <a:r>
              <a:rPr lang="pl-PL" sz="1400" b="1" dirty="0" err="1"/>
              <a:t>change</a:t>
            </a:r>
            <a:r>
              <a:rPr lang="pl-PL" sz="1400" b="1" dirty="0"/>
              <a:t> of </a:t>
            </a:r>
            <a:r>
              <a:rPr lang="pl-PL" sz="1400" b="1" dirty="0" err="1"/>
              <a:t>reservation</a:t>
            </a:r>
            <a:r>
              <a:rPr lang="pl-PL" sz="1400" b="1" dirty="0"/>
              <a:t> </a:t>
            </a:r>
            <a:r>
              <a:rPr lang="pl-PL" sz="1400" b="1" dirty="0" err="1"/>
              <a:t>or</a:t>
            </a:r>
            <a:r>
              <a:rPr lang="pl-PL" sz="1400" b="1" dirty="0"/>
              <a:t> </a:t>
            </a:r>
            <a:r>
              <a:rPr lang="pl-PL" sz="1400" b="1" dirty="0" err="1"/>
              <a:t>ticket</a:t>
            </a:r>
            <a:r>
              <a:rPr lang="pl-PL" sz="1400" b="1" dirty="0"/>
              <a:t> </a:t>
            </a:r>
            <a:r>
              <a:rPr lang="pl-PL" sz="1400" b="1" dirty="0" err="1"/>
              <a:t>refund</a:t>
            </a:r>
            <a:r>
              <a:rPr lang="pl-PL" sz="1400" b="1" dirty="0"/>
              <a:t> </a:t>
            </a:r>
            <a:endParaRPr lang="pl-PL" sz="1400" dirty="0"/>
          </a:p>
        </p:txBody>
      </p:sp>
      <p:sp>
        <p:nvSpPr>
          <p:cNvPr id="43" name="pole tekstowe 42"/>
          <p:cNvSpPr txBox="1"/>
          <p:nvPr/>
        </p:nvSpPr>
        <p:spPr>
          <a:xfrm>
            <a:off x="7351168" y="3359644"/>
            <a:ext cx="1154737" cy="2028262"/>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travelling </a:t>
            </a:r>
            <a:r>
              <a:rPr lang="pl-PL" sz="1400" b="1" dirty="0"/>
              <a:t>in the </a:t>
            </a:r>
            <a:r>
              <a:rPr lang="pl-PL" sz="1400" b="1" dirty="0" err="1"/>
              <a:t>highest</a:t>
            </a:r>
            <a:r>
              <a:rPr lang="pl-PL" sz="1400" b="1" dirty="0"/>
              <a:t> standard </a:t>
            </a:r>
            <a:r>
              <a:rPr lang="pl-PL" sz="1400" dirty="0"/>
              <a:t>with </a:t>
            </a:r>
            <a:r>
              <a:rPr lang="pl-PL" sz="1400" dirty="0" err="1"/>
              <a:t>rich</a:t>
            </a:r>
            <a:r>
              <a:rPr lang="pl-PL" sz="1400" dirty="0"/>
              <a:t> </a:t>
            </a:r>
            <a:r>
              <a:rPr lang="pl-PL" sz="1400" dirty="0" err="1"/>
              <a:t>bundle</a:t>
            </a:r>
            <a:r>
              <a:rPr lang="pl-PL" sz="1400" dirty="0"/>
              <a:t> of </a:t>
            </a:r>
            <a:r>
              <a:rPr lang="pl-PL" sz="1400" dirty="0" err="1"/>
              <a:t>ancillary</a:t>
            </a:r>
            <a:r>
              <a:rPr lang="pl-PL" sz="1400" dirty="0"/>
              <a:t> services and </a:t>
            </a:r>
            <a:r>
              <a:rPr lang="pl-PL" sz="1400" b="1" dirty="0" err="1"/>
              <a:t>free</a:t>
            </a:r>
            <a:r>
              <a:rPr lang="pl-PL" sz="1400" b="1" dirty="0"/>
              <a:t> </a:t>
            </a:r>
            <a:r>
              <a:rPr lang="pl-PL" sz="1400" b="1" dirty="0" err="1"/>
              <a:t>change</a:t>
            </a:r>
            <a:r>
              <a:rPr lang="pl-PL" sz="1400" b="1" dirty="0"/>
              <a:t> of </a:t>
            </a:r>
            <a:r>
              <a:rPr lang="pl-PL" sz="1400" b="1" dirty="0" err="1"/>
              <a:t>reservation</a:t>
            </a:r>
            <a:endParaRPr lang="pl-PL" sz="1400" dirty="0"/>
          </a:p>
        </p:txBody>
      </p:sp>
      <p:sp>
        <p:nvSpPr>
          <p:cNvPr id="44" name="pole tekstowe 43"/>
          <p:cNvSpPr txBox="1"/>
          <p:nvPr/>
        </p:nvSpPr>
        <p:spPr>
          <a:xfrm>
            <a:off x="8623577" y="3359644"/>
            <a:ext cx="1154737" cy="1166487"/>
          </a:xfrm>
          <a:prstGeom prst="rect">
            <a:avLst/>
          </a:prstGeom>
          <a:noFill/>
        </p:spPr>
        <p:txBody>
          <a:bodyPr wrap="square" lIns="34805" tIns="44203" rIns="34805" bIns="44203" rtlCol="0">
            <a:spAutoFit/>
          </a:bodyPr>
          <a:lstStyle/>
          <a:p>
            <a:pPr algn="ctr"/>
            <a:r>
              <a:rPr lang="pl-PL" sz="1400" dirty="0"/>
              <a:t>For </a:t>
            </a:r>
            <a:r>
              <a:rPr lang="pl-PL" sz="1400" dirty="0" err="1"/>
              <a:t>those</a:t>
            </a:r>
            <a:r>
              <a:rPr lang="pl-PL" sz="1400" dirty="0"/>
              <a:t> </a:t>
            </a:r>
            <a:r>
              <a:rPr lang="pl-PL" sz="1400" dirty="0" err="1"/>
              <a:t>needing</a:t>
            </a:r>
            <a:r>
              <a:rPr lang="pl-PL" sz="1400" dirty="0"/>
              <a:t> </a:t>
            </a:r>
            <a:r>
              <a:rPr lang="pl-PL" sz="1400" b="1" dirty="0" err="1"/>
              <a:t>complete</a:t>
            </a:r>
            <a:r>
              <a:rPr lang="pl-PL" sz="1400" b="1" dirty="0"/>
              <a:t> </a:t>
            </a:r>
            <a:r>
              <a:rPr lang="pl-PL" sz="1400" b="1" dirty="0" err="1"/>
              <a:t>flexibility</a:t>
            </a:r>
            <a:r>
              <a:rPr lang="pl-PL" sz="1400" b="1" dirty="0"/>
              <a:t> </a:t>
            </a:r>
            <a:r>
              <a:rPr lang="pl-PL" sz="1400" dirty="0"/>
              <a:t>in Business Class</a:t>
            </a:r>
          </a:p>
        </p:txBody>
      </p:sp>
      <p:sp>
        <p:nvSpPr>
          <p:cNvPr id="32" name="Prostokąt 31"/>
          <p:cNvSpPr/>
          <p:nvPr/>
        </p:nvSpPr>
        <p:spPr>
          <a:xfrm>
            <a:off x="4763799" y="2168457"/>
            <a:ext cx="2463117" cy="4067999"/>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dirty="0"/>
          </a:p>
        </p:txBody>
      </p:sp>
      <p:sp>
        <p:nvSpPr>
          <p:cNvPr id="45" name="Prostokąt 44"/>
          <p:cNvSpPr/>
          <p:nvPr/>
        </p:nvSpPr>
        <p:spPr>
          <a:xfrm>
            <a:off x="897822" y="2153339"/>
            <a:ext cx="3763862" cy="4067999"/>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400" dirty="0"/>
          </a:p>
        </p:txBody>
      </p:sp>
      <p:sp>
        <p:nvSpPr>
          <p:cNvPr id="46" name="Prostokąt 45"/>
          <p:cNvSpPr/>
          <p:nvPr/>
        </p:nvSpPr>
        <p:spPr>
          <a:xfrm>
            <a:off x="4717364" y="1394112"/>
            <a:ext cx="1293640" cy="366268"/>
          </a:xfrm>
          <a:prstGeom prst="rect">
            <a:avLst/>
          </a:prstGeom>
        </p:spPr>
        <p:txBody>
          <a:bodyPr wrap="square" lIns="88404" tIns="44203" rIns="88404" bIns="44203">
            <a:spAutoFit/>
          </a:bodyPr>
          <a:lstStyle/>
          <a:p>
            <a:pPr algn="ctr"/>
            <a:r>
              <a:rPr lang="pl-PL" sz="1800" b="1" dirty="0">
                <a:solidFill>
                  <a:schemeClr val="tx2"/>
                </a:solidFill>
              </a:rPr>
              <a:t>For </a:t>
            </a:r>
            <a:r>
              <a:rPr lang="pl-PL" sz="1800" b="1" dirty="0" err="1">
                <a:solidFill>
                  <a:schemeClr val="tx2"/>
                </a:solidFill>
              </a:rPr>
              <a:t>whom</a:t>
            </a:r>
            <a:r>
              <a:rPr lang="pl-PL" sz="1800" b="1" dirty="0">
                <a:solidFill>
                  <a:schemeClr val="tx2"/>
                </a:solidFill>
              </a:rPr>
              <a:t>?</a:t>
            </a:r>
            <a:endParaRPr lang="en-US" sz="1800" b="1" dirty="0">
              <a:solidFill>
                <a:schemeClr val="tx2"/>
              </a:solidFill>
            </a:endParaRPr>
          </a:p>
        </p:txBody>
      </p:sp>
      <p:cxnSp>
        <p:nvCxnSpPr>
          <p:cNvPr id="47" name="Łącznik prosty 46"/>
          <p:cNvCxnSpPr>
            <a:stCxn id="46" idx="3"/>
          </p:cNvCxnSpPr>
          <p:nvPr/>
        </p:nvCxnSpPr>
        <p:spPr>
          <a:xfrm>
            <a:off x="6011004" y="1577246"/>
            <a:ext cx="399207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Łącznik prosty 47"/>
          <p:cNvCxnSpPr>
            <a:endCxn id="46" idx="1"/>
          </p:cNvCxnSpPr>
          <p:nvPr/>
        </p:nvCxnSpPr>
        <p:spPr>
          <a:xfrm flipV="1">
            <a:off x="725291" y="1577246"/>
            <a:ext cx="3992073" cy="15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148746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7205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49900"/>
            <a:ext cx="9182504" cy="484533"/>
          </a:xfrm>
          <a:prstGeom prst="rect">
            <a:avLst/>
          </a:prstGeom>
        </p:spPr>
        <p:txBody>
          <a:bodyPr anchor="ctr">
            <a:noAutofit/>
          </a:bodyPr>
          <a:lstStyle/>
          <a:p>
            <a:r>
              <a:rPr lang="pl-PL" sz="2400" dirty="0"/>
              <a:t>CONSTRUCTION OF THE NEW FARES IS BASED ON THE THEORY OF PRICE ELASTICITY – VARYING FOR DIFFERENT SEGMENTS OF CLIENTS</a:t>
            </a:r>
          </a:p>
        </p:txBody>
      </p:sp>
      <p:graphicFrame>
        <p:nvGraphicFramePr>
          <p:cNvPr id="159" name="Wykres 158"/>
          <p:cNvGraphicFramePr>
            <a:graphicFrameLocks/>
          </p:cNvGraphicFramePr>
          <p:nvPr>
            <p:extLst/>
          </p:nvPr>
        </p:nvGraphicFramePr>
        <p:xfrm>
          <a:off x="842888" y="4158667"/>
          <a:ext cx="5520440" cy="284361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6" name="Wykres 65"/>
          <p:cNvGraphicFramePr>
            <a:graphicFrameLocks/>
          </p:cNvGraphicFramePr>
          <p:nvPr>
            <p:extLst/>
          </p:nvPr>
        </p:nvGraphicFramePr>
        <p:xfrm>
          <a:off x="906410" y="1189490"/>
          <a:ext cx="5520440" cy="2857333"/>
        </p:xfrm>
        <a:graphic>
          <a:graphicData uri="http://schemas.openxmlformats.org/drawingml/2006/chart">
            <c:chart xmlns:c="http://schemas.openxmlformats.org/drawingml/2006/chart" xmlns:r="http://schemas.openxmlformats.org/officeDocument/2006/relationships" r:id="rId9"/>
          </a:graphicData>
        </a:graphic>
      </p:graphicFrame>
      <p:sp>
        <p:nvSpPr>
          <p:cNvPr id="67" name="Elipsa 66"/>
          <p:cNvSpPr/>
          <p:nvPr/>
        </p:nvSpPr>
        <p:spPr>
          <a:xfrm>
            <a:off x="3403660" y="2533921"/>
            <a:ext cx="324747" cy="47279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206"/>
          </a:p>
        </p:txBody>
      </p:sp>
      <p:sp>
        <p:nvSpPr>
          <p:cNvPr id="69" name="Elipsa 68"/>
          <p:cNvSpPr/>
          <p:nvPr/>
        </p:nvSpPr>
        <p:spPr>
          <a:xfrm>
            <a:off x="3375376" y="5407335"/>
            <a:ext cx="324747" cy="575192"/>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206"/>
          </a:p>
        </p:txBody>
      </p:sp>
      <p:cxnSp>
        <p:nvCxnSpPr>
          <p:cNvPr id="78" name="Łącznik prosty 77"/>
          <p:cNvCxnSpPr/>
          <p:nvPr/>
        </p:nvCxnSpPr>
        <p:spPr>
          <a:xfrm flipV="1">
            <a:off x="3566032" y="2783756"/>
            <a:ext cx="0" cy="97434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9" name="Łącznik prosty 78"/>
          <p:cNvCxnSpPr/>
          <p:nvPr/>
        </p:nvCxnSpPr>
        <p:spPr>
          <a:xfrm flipV="1">
            <a:off x="3537750" y="5547015"/>
            <a:ext cx="0" cy="120543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Łącznik prosty 42"/>
          <p:cNvCxnSpPr/>
          <p:nvPr/>
        </p:nvCxnSpPr>
        <p:spPr>
          <a:xfrm>
            <a:off x="6587956" y="1358767"/>
            <a:ext cx="0" cy="4533254"/>
          </a:xfrm>
          <a:prstGeom prst="line">
            <a:avLst/>
          </a:prstGeom>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847462" y="1737038"/>
            <a:ext cx="3042580" cy="4634103"/>
          </a:xfrm>
          <a:prstGeom prst="rect">
            <a:avLst/>
          </a:prstGeom>
          <a:noFill/>
        </p:spPr>
        <p:txBody>
          <a:bodyPr wrap="square" lIns="88404" tIns="44203" rIns="88404" bIns="44203" rtlCol="0">
            <a:spAutoFit/>
          </a:bodyPr>
          <a:lstStyle/>
          <a:p>
            <a:pPr marL="295868" indent="-295868">
              <a:spcAft>
                <a:spcPts val="1323"/>
              </a:spcAft>
              <a:buClr>
                <a:srgbClr val="004B98"/>
              </a:buClr>
              <a:buFont typeface="Wingdings" panose="05000000000000000000" pitchFamily="2" charset="2"/>
              <a:buChar char="§"/>
              <a:tabLst>
                <a:tab pos="397408" algn="l"/>
              </a:tabLst>
            </a:pPr>
            <a:r>
              <a:rPr lang="pl-PL" sz="1400" b="1" dirty="0" err="1">
                <a:solidFill>
                  <a:srgbClr val="004B98"/>
                </a:solidFill>
              </a:rPr>
              <a:t>Better</a:t>
            </a:r>
            <a:r>
              <a:rPr lang="pl-PL" sz="1400" b="1" dirty="0">
                <a:solidFill>
                  <a:srgbClr val="004B98"/>
                </a:solidFill>
              </a:rPr>
              <a:t> </a:t>
            </a:r>
            <a:r>
              <a:rPr lang="pl-PL" sz="1400" b="1" dirty="0" err="1">
                <a:solidFill>
                  <a:srgbClr val="004B98"/>
                </a:solidFill>
              </a:rPr>
              <a:t>adjustment</a:t>
            </a:r>
            <a:r>
              <a:rPr lang="pl-PL" sz="1400" b="1" dirty="0">
                <a:solidFill>
                  <a:srgbClr val="004B98"/>
                </a:solidFill>
              </a:rPr>
              <a:t> </a:t>
            </a:r>
            <a:r>
              <a:rPr lang="pl-PL" sz="1400" dirty="0">
                <a:solidFill>
                  <a:srgbClr val="000000"/>
                </a:solidFill>
              </a:rPr>
              <a:t>to the </a:t>
            </a:r>
            <a:r>
              <a:rPr lang="pl-PL" sz="1400" dirty="0" err="1">
                <a:solidFill>
                  <a:srgbClr val="000000"/>
                </a:solidFill>
              </a:rPr>
              <a:t>preferences</a:t>
            </a:r>
            <a:r>
              <a:rPr lang="pl-PL" sz="1400" dirty="0">
                <a:solidFill>
                  <a:srgbClr val="000000"/>
                </a:solidFill>
              </a:rPr>
              <a:t> of </a:t>
            </a:r>
            <a:r>
              <a:rPr lang="pl-PL" sz="1400" dirty="0" err="1">
                <a:solidFill>
                  <a:srgbClr val="000000"/>
                </a:solidFill>
              </a:rPr>
              <a:t>different</a:t>
            </a:r>
            <a:r>
              <a:rPr lang="pl-PL" sz="1400" dirty="0">
                <a:solidFill>
                  <a:srgbClr val="000000"/>
                </a:solidFill>
              </a:rPr>
              <a:t> </a:t>
            </a:r>
            <a:r>
              <a:rPr lang="pl-PL" sz="1400" dirty="0" err="1">
                <a:solidFill>
                  <a:srgbClr val="000000"/>
                </a:solidFill>
              </a:rPr>
              <a:t>clients</a:t>
            </a:r>
            <a:r>
              <a:rPr lang="pl-PL" sz="1400" dirty="0">
                <a:solidFill>
                  <a:srgbClr val="000000"/>
                </a:solidFill>
              </a:rPr>
              <a:t> – choice of 3 </a:t>
            </a:r>
            <a:r>
              <a:rPr lang="pl-PL" sz="1400" dirty="0" err="1">
                <a:solidFill>
                  <a:srgbClr val="000000"/>
                </a:solidFill>
              </a:rPr>
              <a:t>options</a:t>
            </a:r>
            <a:r>
              <a:rPr lang="pl-PL" sz="1400" dirty="0">
                <a:solidFill>
                  <a:srgbClr val="000000"/>
                </a:solidFill>
              </a:rPr>
              <a:t> for </a:t>
            </a:r>
            <a:r>
              <a:rPr lang="pl-PL" sz="1400" dirty="0" err="1">
                <a:solidFill>
                  <a:srgbClr val="000000"/>
                </a:solidFill>
              </a:rPr>
              <a:t>each</a:t>
            </a:r>
            <a:r>
              <a:rPr lang="pl-PL" sz="1400" dirty="0">
                <a:solidFill>
                  <a:srgbClr val="000000"/>
                </a:solidFill>
              </a:rPr>
              <a:t> </a:t>
            </a:r>
            <a:r>
              <a:rPr lang="pl-PL" sz="1400" dirty="0" err="1">
                <a:solidFill>
                  <a:srgbClr val="000000"/>
                </a:solidFill>
              </a:rPr>
              <a:t>booking</a:t>
            </a:r>
            <a:r>
              <a:rPr lang="pl-PL" sz="1400" dirty="0">
                <a:solidFill>
                  <a:srgbClr val="000000"/>
                </a:solidFill>
              </a:rPr>
              <a:t> </a:t>
            </a:r>
            <a:r>
              <a:rPr lang="pl-PL" sz="1400" dirty="0" err="1">
                <a:solidFill>
                  <a:srgbClr val="000000"/>
                </a:solidFill>
              </a:rPr>
              <a:t>class</a:t>
            </a:r>
            <a:endParaRPr lang="pl-PL" sz="1400" dirty="0">
              <a:solidFill>
                <a:srgbClr val="000000"/>
              </a:solidFill>
            </a:endParaRPr>
          </a:p>
          <a:p>
            <a:pPr marL="295868" indent="-295868">
              <a:spcAft>
                <a:spcPts val="1323"/>
              </a:spcAft>
              <a:buClr>
                <a:srgbClr val="004B98"/>
              </a:buClr>
              <a:buFont typeface="Wingdings" panose="05000000000000000000" pitchFamily="2" charset="2"/>
              <a:buChar char="§"/>
              <a:tabLst>
                <a:tab pos="397408" algn="l"/>
              </a:tabLst>
            </a:pPr>
            <a:r>
              <a:rPr lang="pl-PL" sz="1400" b="1" dirty="0" err="1">
                <a:solidFill>
                  <a:srgbClr val="004B98"/>
                </a:solidFill>
              </a:rPr>
              <a:t>Plain</a:t>
            </a:r>
            <a:r>
              <a:rPr lang="pl-PL" sz="1400" dirty="0">
                <a:solidFill>
                  <a:srgbClr val="4D4D4D"/>
                </a:solidFill>
              </a:rPr>
              <a:t> </a:t>
            </a:r>
            <a:r>
              <a:rPr lang="pl-PL" sz="1400" dirty="0" err="1">
                <a:solidFill>
                  <a:srgbClr val="000000"/>
                </a:solidFill>
              </a:rPr>
              <a:t>distinction</a:t>
            </a:r>
            <a:r>
              <a:rPr lang="pl-PL" sz="1400" dirty="0">
                <a:solidFill>
                  <a:srgbClr val="000000"/>
                </a:solidFill>
              </a:rPr>
              <a:t> </a:t>
            </a:r>
            <a:r>
              <a:rPr lang="pl-PL" sz="1400" dirty="0" err="1">
                <a:solidFill>
                  <a:srgbClr val="000000"/>
                </a:solidFill>
              </a:rPr>
              <a:t>between</a:t>
            </a:r>
            <a:r>
              <a:rPr lang="pl-PL" sz="1400" dirty="0">
                <a:solidFill>
                  <a:srgbClr val="000000"/>
                </a:solidFill>
              </a:rPr>
              <a:t> </a:t>
            </a:r>
            <a:r>
              <a:rPr lang="pl-PL" sz="1400" b="1" dirty="0" err="1">
                <a:solidFill>
                  <a:srgbClr val="004B98"/>
                </a:solidFill>
              </a:rPr>
              <a:t>benefits</a:t>
            </a:r>
            <a:r>
              <a:rPr lang="pl-PL" sz="1400" b="1" dirty="0">
                <a:solidFill>
                  <a:srgbClr val="004B98"/>
                </a:solidFill>
              </a:rPr>
              <a:t> </a:t>
            </a:r>
            <a:r>
              <a:rPr lang="pl-PL" sz="1400" dirty="0" err="1">
                <a:solidFill>
                  <a:srgbClr val="000000"/>
                </a:solidFill>
              </a:rPr>
              <a:t>resulting</a:t>
            </a:r>
            <a:r>
              <a:rPr lang="pl-PL" sz="1400" dirty="0">
                <a:solidFill>
                  <a:srgbClr val="000000"/>
                </a:solidFill>
              </a:rPr>
              <a:t> from the standard of </a:t>
            </a:r>
            <a:r>
              <a:rPr lang="pl-PL" sz="1400" dirty="0" err="1">
                <a:solidFill>
                  <a:srgbClr val="000000"/>
                </a:solidFill>
              </a:rPr>
              <a:t>travel</a:t>
            </a:r>
            <a:r>
              <a:rPr lang="pl-PL" sz="1400" dirty="0">
                <a:solidFill>
                  <a:srgbClr val="000000"/>
                </a:solidFill>
              </a:rPr>
              <a:t> and </a:t>
            </a:r>
            <a:r>
              <a:rPr lang="pl-PL" sz="1400" dirty="0" err="1">
                <a:solidFill>
                  <a:srgbClr val="000000"/>
                </a:solidFill>
              </a:rPr>
              <a:t>fare</a:t>
            </a:r>
            <a:r>
              <a:rPr lang="pl-PL" sz="1400" dirty="0">
                <a:solidFill>
                  <a:srgbClr val="000000"/>
                </a:solidFill>
              </a:rPr>
              <a:t> </a:t>
            </a:r>
            <a:r>
              <a:rPr lang="pl-PL" sz="1400" dirty="0" err="1">
                <a:solidFill>
                  <a:srgbClr val="000000"/>
                </a:solidFill>
              </a:rPr>
              <a:t>conditions</a:t>
            </a:r>
            <a:r>
              <a:rPr lang="pl-PL" sz="1400" dirty="0">
                <a:solidFill>
                  <a:srgbClr val="000000"/>
                </a:solidFill>
              </a:rPr>
              <a:t> (</a:t>
            </a:r>
            <a:r>
              <a:rPr lang="pl-PL" sz="1400" dirty="0" err="1">
                <a:solidFill>
                  <a:srgbClr val="000000"/>
                </a:solidFill>
              </a:rPr>
              <a:t>rebooking</a:t>
            </a:r>
            <a:r>
              <a:rPr lang="pl-PL" sz="1400" dirty="0">
                <a:solidFill>
                  <a:srgbClr val="000000"/>
                </a:solidFill>
              </a:rPr>
              <a:t> / </a:t>
            </a:r>
            <a:r>
              <a:rPr lang="pl-PL" sz="1400" dirty="0" err="1">
                <a:solidFill>
                  <a:srgbClr val="000000"/>
                </a:solidFill>
              </a:rPr>
              <a:t>refund</a:t>
            </a:r>
            <a:r>
              <a:rPr lang="pl-PL" sz="1400" dirty="0">
                <a:solidFill>
                  <a:srgbClr val="000000"/>
                </a:solidFill>
              </a:rPr>
              <a:t>) </a:t>
            </a:r>
          </a:p>
          <a:p>
            <a:pPr marL="295868" indent="-295868">
              <a:spcAft>
                <a:spcPts val="1323"/>
              </a:spcAft>
              <a:buClr>
                <a:srgbClr val="004B98"/>
              </a:buClr>
              <a:buFont typeface="Wingdings" panose="05000000000000000000" pitchFamily="2" charset="2"/>
              <a:buChar char="§"/>
              <a:tabLst>
                <a:tab pos="397408" algn="l"/>
              </a:tabLst>
            </a:pPr>
            <a:r>
              <a:rPr lang="pl-PL" sz="1400" dirty="0" err="1">
                <a:solidFill>
                  <a:srgbClr val="000000"/>
                </a:solidFill>
              </a:rPr>
              <a:t>Clear</a:t>
            </a:r>
            <a:r>
              <a:rPr lang="pl-PL" sz="1400" dirty="0">
                <a:solidFill>
                  <a:srgbClr val="000000"/>
                </a:solidFill>
              </a:rPr>
              <a:t>, </a:t>
            </a:r>
            <a:r>
              <a:rPr lang="pl-PL" sz="1400" dirty="0" err="1">
                <a:solidFill>
                  <a:srgbClr val="000000"/>
                </a:solidFill>
              </a:rPr>
              <a:t>constant</a:t>
            </a:r>
            <a:r>
              <a:rPr lang="pl-PL" sz="1400" dirty="0">
                <a:solidFill>
                  <a:srgbClr val="000000"/>
                </a:solidFill>
              </a:rPr>
              <a:t> </a:t>
            </a:r>
            <a:r>
              <a:rPr lang="pl-PL" sz="1400" b="1" dirty="0" err="1">
                <a:solidFill>
                  <a:srgbClr val="004B98"/>
                </a:solidFill>
              </a:rPr>
              <a:t>price</a:t>
            </a:r>
            <a:r>
              <a:rPr lang="pl-PL" sz="1400" b="1" dirty="0">
                <a:solidFill>
                  <a:srgbClr val="004B98"/>
                </a:solidFill>
              </a:rPr>
              <a:t> </a:t>
            </a:r>
            <a:r>
              <a:rPr lang="pl-PL" sz="1400" b="1" dirty="0" err="1">
                <a:solidFill>
                  <a:srgbClr val="004B98"/>
                </a:solidFill>
              </a:rPr>
              <a:t>increase</a:t>
            </a:r>
            <a:r>
              <a:rPr lang="pl-PL" sz="1400" b="1" dirty="0">
                <a:solidFill>
                  <a:srgbClr val="004B98"/>
                </a:solidFill>
              </a:rPr>
              <a:t> </a:t>
            </a:r>
            <a:r>
              <a:rPr lang="pl-PL" sz="1400" dirty="0" err="1">
                <a:solidFill>
                  <a:srgbClr val="000000"/>
                </a:solidFill>
              </a:rPr>
              <a:t>between</a:t>
            </a:r>
            <a:r>
              <a:rPr lang="pl-PL" sz="1400" dirty="0">
                <a:solidFill>
                  <a:srgbClr val="000000"/>
                </a:solidFill>
              </a:rPr>
              <a:t> </a:t>
            </a:r>
            <a:r>
              <a:rPr lang="pl-PL" sz="1400" dirty="0" err="1">
                <a:solidFill>
                  <a:srgbClr val="000000"/>
                </a:solidFill>
              </a:rPr>
              <a:t>bundles</a:t>
            </a:r>
            <a:r>
              <a:rPr lang="pl-PL" sz="1400" dirty="0">
                <a:solidFill>
                  <a:srgbClr val="000000"/>
                </a:solidFill>
              </a:rPr>
              <a:t> for </a:t>
            </a:r>
            <a:r>
              <a:rPr lang="pl-PL" sz="1400" dirty="0" err="1">
                <a:solidFill>
                  <a:srgbClr val="000000"/>
                </a:solidFill>
              </a:rPr>
              <a:t>each</a:t>
            </a:r>
            <a:r>
              <a:rPr lang="pl-PL" sz="1400" dirty="0">
                <a:solidFill>
                  <a:srgbClr val="000000"/>
                </a:solidFill>
              </a:rPr>
              <a:t> O&amp;D</a:t>
            </a:r>
          </a:p>
          <a:p>
            <a:pPr marL="295868" indent="-295868">
              <a:spcAft>
                <a:spcPts val="1323"/>
              </a:spcAft>
              <a:buClr>
                <a:srgbClr val="004B98"/>
              </a:buClr>
              <a:buFont typeface="Wingdings" panose="05000000000000000000" pitchFamily="2" charset="2"/>
              <a:buChar char="§"/>
              <a:tabLst>
                <a:tab pos="397408" algn="l"/>
              </a:tabLst>
            </a:pPr>
            <a:r>
              <a:rPr lang="pl-PL" sz="1400" dirty="0" err="1">
                <a:solidFill>
                  <a:srgbClr val="000000"/>
                </a:solidFill>
              </a:rPr>
              <a:t>Possibilty</a:t>
            </a:r>
            <a:r>
              <a:rPr lang="pl-PL" sz="1400" dirty="0">
                <a:solidFill>
                  <a:srgbClr val="000000"/>
                </a:solidFill>
              </a:rPr>
              <a:t> of </a:t>
            </a:r>
            <a:r>
              <a:rPr lang="pl-PL" sz="1400" dirty="0" err="1">
                <a:solidFill>
                  <a:srgbClr val="000000"/>
                </a:solidFill>
              </a:rPr>
              <a:t>purchasing</a:t>
            </a:r>
            <a:r>
              <a:rPr lang="pl-PL" sz="1400" dirty="0">
                <a:solidFill>
                  <a:srgbClr val="000000"/>
                </a:solidFill>
              </a:rPr>
              <a:t> </a:t>
            </a:r>
            <a:r>
              <a:rPr lang="pl-PL" sz="1400" dirty="0" err="1">
                <a:solidFill>
                  <a:srgbClr val="000000"/>
                </a:solidFill>
              </a:rPr>
              <a:t>semi-flex</a:t>
            </a:r>
            <a:r>
              <a:rPr lang="pl-PL" sz="1400" dirty="0">
                <a:solidFill>
                  <a:srgbClr val="000000"/>
                </a:solidFill>
              </a:rPr>
              <a:t> </a:t>
            </a:r>
            <a:r>
              <a:rPr lang="pl-PL" sz="1400" dirty="0" err="1">
                <a:solidFill>
                  <a:srgbClr val="000000"/>
                </a:solidFill>
              </a:rPr>
              <a:t>ticket</a:t>
            </a:r>
            <a:r>
              <a:rPr lang="pl-PL" sz="1400" dirty="0">
                <a:solidFill>
                  <a:srgbClr val="000000"/>
                </a:solidFill>
              </a:rPr>
              <a:t> in the </a:t>
            </a:r>
            <a:r>
              <a:rPr lang="pl-PL" sz="1400" b="1" dirty="0" err="1">
                <a:solidFill>
                  <a:srgbClr val="004B98"/>
                </a:solidFill>
              </a:rPr>
              <a:t>lowest</a:t>
            </a:r>
            <a:r>
              <a:rPr lang="pl-PL" sz="1400" dirty="0">
                <a:solidFill>
                  <a:srgbClr val="4D4D4D"/>
                </a:solidFill>
              </a:rPr>
              <a:t> </a:t>
            </a:r>
            <a:r>
              <a:rPr lang="pl-PL" sz="1400" dirty="0" err="1">
                <a:solidFill>
                  <a:srgbClr val="000000"/>
                </a:solidFill>
              </a:rPr>
              <a:t>booking</a:t>
            </a:r>
            <a:r>
              <a:rPr lang="pl-PL" sz="1400" dirty="0">
                <a:solidFill>
                  <a:srgbClr val="000000"/>
                </a:solidFill>
              </a:rPr>
              <a:t> </a:t>
            </a:r>
            <a:r>
              <a:rPr lang="pl-PL" sz="1400" dirty="0" err="1">
                <a:solidFill>
                  <a:srgbClr val="000000"/>
                </a:solidFill>
              </a:rPr>
              <a:t>classes</a:t>
            </a:r>
            <a:endParaRPr lang="pl-PL" sz="1400" dirty="0">
              <a:solidFill>
                <a:srgbClr val="000000"/>
              </a:solidFill>
            </a:endParaRPr>
          </a:p>
          <a:p>
            <a:pPr marL="295868" indent="-295868">
              <a:spcAft>
                <a:spcPts val="1323"/>
              </a:spcAft>
              <a:buClr>
                <a:srgbClr val="004B98"/>
              </a:buClr>
              <a:buFont typeface="Wingdings" panose="05000000000000000000" pitchFamily="2" charset="2"/>
              <a:buChar char="§"/>
              <a:tabLst>
                <a:tab pos="397408" algn="l"/>
              </a:tabLst>
            </a:pPr>
            <a:r>
              <a:rPr lang="pl-PL" sz="1400" dirty="0" err="1">
                <a:solidFill>
                  <a:srgbClr val="000000"/>
                </a:solidFill>
              </a:rPr>
              <a:t>Within</a:t>
            </a:r>
            <a:r>
              <a:rPr lang="pl-PL" sz="1400" dirty="0">
                <a:solidFill>
                  <a:srgbClr val="000000"/>
                </a:solidFill>
              </a:rPr>
              <a:t> the </a:t>
            </a:r>
            <a:r>
              <a:rPr lang="pl-PL" sz="1400" b="1" dirty="0">
                <a:solidFill>
                  <a:srgbClr val="004B98"/>
                </a:solidFill>
              </a:rPr>
              <a:t>„standard”</a:t>
            </a:r>
            <a:r>
              <a:rPr lang="pl-PL" sz="1400" b="1" dirty="0">
                <a:solidFill>
                  <a:srgbClr val="000000"/>
                </a:solidFill>
              </a:rPr>
              <a:t> </a:t>
            </a:r>
            <a:r>
              <a:rPr lang="pl-PL" sz="1400" dirty="0">
                <a:solidFill>
                  <a:srgbClr val="000000"/>
                </a:solidFill>
              </a:rPr>
              <a:t>in the </a:t>
            </a:r>
            <a:r>
              <a:rPr lang="pl-PL" sz="1400" dirty="0" err="1">
                <a:solidFill>
                  <a:srgbClr val="000000"/>
                </a:solidFill>
              </a:rPr>
              <a:t>lowest</a:t>
            </a:r>
            <a:r>
              <a:rPr lang="pl-PL" sz="1400" dirty="0">
                <a:solidFill>
                  <a:srgbClr val="000000"/>
                </a:solidFill>
              </a:rPr>
              <a:t> </a:t>
            </a:r>
            <a:r>
              <a:rPr lang="pl-PL" sz="1400" dirty="0" err="1">
                <a:solidFill>
                  <a:srgbClr val="000000"/>
                </a:solidFill>
              </a:rPr>
              <a:t>classes</a:t>
            </a:r>
            <a:r>
              <a:rPr lang="pl-PL" sz="1400" dirty="0">
                <a:solidFill>
                  <a:srgbClr val="000000"/>
                </a:solidFill>
              </a:rPr>
              <a:t> with </a:t>
            </a:r>
            <a:r>
              <a:rPr lang="pl-PL" sz="1400" dirty="0" err="1">
                <a:solidFill>
                  <a:srgbClr val="000000"/>
                </a:solidFill>
              </a:rPr>
              <a:t>prices</a:t>
            </a:r>
            <a:r>
              <a:rPr lang="pl-PL" sz="1400" dirty="0">
                <a:solidFill>
                  <a:srgbClr val="000000"/>
                </a:solidFill>
              </a:rPr>
              <a:t> </a:t>
            </a:r>
            <a:r>
              <a:rPr lang="pl-PL" sz="1400" dirty="0" err="1">
                <a:solidFill>
                  <a:srgbClr val="000000"/>
                </a:solidFill>
              </a:rPr>
              <a:t>comparable</a:t>
            </a:r>
            <a:r>
              <a:rPr lang="pl-PL" sz="1400" dirty="0">
                <a:solidFill>
                  <a:srgbClr val="000000"/>
                </a:solidFill>
              </a:rPr>
              <a:t> to the </a:t>
            </a:r>
            <a:r>
              <a:rPr lang="pl-PL" sz="1400" dirty="0" err="1">
                <a:solidFill>
                  <a:srgbClr val="000000"/>
                </a:solidFill>
              </a:rPr>
              <a:t>present</a:t>
            </a:r>
            <a:r>
              <a:rPr lang="pl-PL" sz="1400" dirty="0">
                <a:solidFill>
                  <a:srgbClr val="000000"/>
                </a:solidFill>
              </a:rPr>
              <a:t> </a:t>
            </a:r>
            <a:r>
              <a:rPr lang="pl-PL" sz="1400" dirty="0" err="1">
                <a:solidFill>
                  <a:srgbClr val="000000"/>
                </a:solidFill>
              </a:rPr>
              <a:t>ones</a:t>
            </a:r>
            <a:r>
              <a:rPr lang="pl-PL" sz="1400" dirty="0">
                <a:solidFill>
                  <a:srgbClr val="000000"/>
                </a:solidFill>
              </a:rPr>
              <a:t>, the </a:t>
            </a:r>
            <a:r>
              <a:rPr lang="pl-PL" sz="1400" dirty="0" err="1">
                <a:solidFill>
                  <a:srgbClr val="000000"/>
                </a:solidFill>
              </a:rPr>
              <a:t>clients</a:t>
            </a:r>
            <a:r>
              <a:rPr lang="pl-PL" sz="1400" dirty="0">
                <a:solidFill>
                  <a:srgbClr val="000000"/>
                </a:solidFill>
              </a:rPr>
              <a:t> </a:t>
            </a:r>
            <a:r>
              <a:rPr lang="pl-PL" sz="1400" dirty="0" err="1">
                <a:solidFill>
                  <a:srgbClr val="000000"/>
                </a:solidFill>
              </a:rPr>
              <a:t>additionally</a:t>
            </a:r>
            <a:r>
              <a:rPr lang="pl-PL" sz="1400" dirty="0">
                <a:solidFill>
                  <a:srgbClr val="000000"/>
                </a:solidFill>
              </a:rPr>
              <a:t> </a:t>
            </a:r>
            <a:r>
              <a:rPr lang="pl-PL" sz="1400" dirty="0" err="1">
                <a:solidFill>
                  <a:srgbClr val="000000"/>
                </a:solidFill>
              </a:rPr>
              <a:t>get</a:t>
            </a:r>
            <a:r>
              <a:rPr lang="pl-PL" sz="1400" dirty="0">
                <a:solidFill>
                  <a:srgbClr val="000000"/>
                </a:solidFill>
              </a:rPr>
              <a:t> the </a:t>
            </a:r>
            <a:r>
              <a:rPr lang="pl-PL" sz="1400" dirty="0" err="1">
                <a:solidFill>
                  <a:srgbClr val="000000"/>
                </a:solidFill>
              </a:rPr>
              <a:t>possibility</a:t>
            </a:r>
            <a:r>
              <a:rPr lang="pl-PL" sz="1400" dirty="0">
                <a:solidFill>
                  <a:srgbClr val="000000"/>
                </a:solidFill>
              </a:rPr>
              <a:t> of </a:t>
            </a:r>
            <a:r>
              <a:rPr lang="en-US" sz="1400" b="1" dirty="0">
                <a:solidFill>
                  <a:srgbClr val="004B98"/>
                </a:solidFill>
              </a:rPr>
              <a:t>seat selection free-of-charge</a:t>
            </a:r>
          </a:p>
        </p:txBody>
      </p:sp>
      <p:sp>
        <p:nvSpPr>
          <p:cNvPr id="48" name="TextBox 4"/>
          <p:cNvSpPr txBox="1"/>
          <p:nvPr/>
        </p:nvSpPr>
        <p:spPr>
          <a:xfrm>
            <a:off x="7474836" y="1189490"/>
            <a:ext cx="2357336" cy="335491"/>
          </a:xfrm>
          <a:prstGeom prst="rect">
            <a:avLst/>
          </a:prstGeom>
          <a:noFill/>
        </p:spPr>
        <p:txBody>
          <a:bodyPr wrap="none" lIns="88404" tIns="44203" rIns="88404" bIns="44203" rtlCol="0">
            <a:spAutoFit/>
          </a:bodyPr>
          <a:lstStyle/>
          <a:p>
            <a:r>
              <a:rPr lang="pl-PL" sz="1600" b="1" dirty="0" err="1">
                <a:solidFill>
                  <a:srgbClr val="004B98"/>
                </a:solidFill>
              </a:rPr>
              <a:t>Benefits</a:t>
            </a:r>
            <a:r>
              <a:rPr lang="pl-PL" sz="1600" b="1" dirty="0">
                <a:solidFill>
                  <a:srgbClr val="004B98"/>
                </a:solidFill>
              </a:rPr>
              <a:t> of the </a:t>
            </a:r>
            <a:r>
              <a:rPr lang="pl-PL" sz="1600" b="1" dirty="0" err="1">
                <a:solidFill>
                  <a:srgbClr val="004B98"/>
                </a:solidFill>
              </a:rPr>
              <a:t>new</a:t>
            </a:r>
            <a:r>
              <a:rPr lang="pl-PL" sz="1600" b="1" dirty="0">
                <a:solidFill>
                  <a:srgbClr val="004B98"/>
                </a:solidFill>
              </a:rPr>
              <a:t> </a:t>
            </a:r>
            <a:r>
              <a:rPr lang="pl-PL" sz="1600" b="1" dirty="0" err="1">
                <a:solidFill>
                  <a:srgbClr val="004B98"/>
                </a:solidFill>
              </a:rPr>
              <a:t>offer</a:t>
            </a:r>
            <a:r>
              <a:rPr lang="pl-PL" sz="1600" b="1" dirty="0">
                <a:solidFill>
                  <a:srgbClr val="004B98"/>
                </a:solidFill>
              </a:rPr>
              <a:t>:</a:t>
            </a:r>
            <a:endParaRPr lang="en-US" sz="1600" b="1" dirty="0">
              <a:solidFill>
                <a:srgbClr val="004B98"/>
              </a:solidFill>
            </a:endParaRPr>
          </a:p>
        </p:txBody>
      </p:sp>
      <p:sp>
        <p:nvSpPr>
          <p:cNvPr id="14"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4116784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NEW FARES IN PRACTICE</a:t>
            </a:r>
          </a:p>
        </p:txBody>
      </p:sp>
      <p:sp>
        <p:nvSpPr>
          <p:cNvPr id="13" name="pole tekstowe 12"/>
          <p:cNvSpPr txBox="1"/>
          <p:nvPr/>
        </p:nvSpPr>
        <p:spPr>
          <a:xfrm>
            <a:off x="930525" y="1095467"/>
            <a:ext cx="7787200" cy="4952139"/>
          </a:xfrm>
          <a:prstGeom prst="rect">
            <a:avLst/>
          </a:prstGeom>
          <a:noFill/>
        </p:spPr>
        <p:txBody>
          <a:bodyPr wrap="square" lIns="88404" tIns="44203" rIns="88404" bIns="44203" rtlCol="0">
            <a:spAutoFit/>
          </a:bodyPr>
          <a:lstStyle/>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New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be </a:t>
            </a:r>
            <a:r>
              <a:rPr lang="pl-PL" sz="1600" dirty="0" err="1">
                <a:solidFill>
                  <a:schemeClr val="tx1">
                    <a:lumMod val="50000"/>
                  </a:schemeClr>
                </a:solidFill>
              </a:rPr>
              <a:t>available</a:t>
            </a:r>
            <a:r>
              <a:rPr lang="pl-PL" sz="1600" dirty="0">
                <a:solidFill>
                  <a:schemeClr val="tx1">
                    <a:lumMod val="50000"/>
                  </a:schemeClr>
                </a:solidFill>
              </a:rPr>
              <a:t> for </a:t>
            </a:r>
            <a:r>
              <a:rPr lang="pl-PL" sz="1600" dirty="0" err="1">
                <a:solidFill>
                  <a:schemeClr val="tx1">
                    <a:lumMod val="50000"/>
                  </a:schemeClr>
                </a:solidFill>
              </a:rPr>
              <a:t>purchase</a:t>
            </a:r>
            <a:r>
              <a:rPr lang="pl-PL" sz="1600" dirty="0">
                <a:solidFill>
                  <a:schemeClr val="tx1">
                    <a:lumMod val="50000"/>
                  </a:schemeClr>
                </a:solidFill>
              </a:rPr>
              <a:t> from </a:t>
            </a:r>
            <a:r>
              <a:rPr lang="pl-PL" sz="1600" dirty="0" err="1">
                <a:solidFill>
                  <a:schemeClr val="tx1">
                    <a:lumMod val="50000"/>
                  </a:schemeClr>
                </a:solidFill>
              </a:rPr>
              <a:t>February</a:t>
            </a:r>
            <a:r>
              <a:rPr lang="pl-PL" sz="1600" dirty="0">
                <a:solidFill>
                  <a:schemeClr val="tx1">
                    <a:lumMod val="50000"/>
                  </a:schemeClr>
                </a:solidFill>
              </a:rPr>
              <a:t> 28th 2017 and </a:t>
            </a:r>
            <a:r>
              <a:rPr lang="pl-PL" sz="1600" dirty="0" err="1">
                <a:solidFill>
                  <a:schemeClr val="tx1">
                    <a:lumMod val="50000"/>
                  </a:schemeClr>
                </a:solidFill>
              </a:rPr>
              <a:t>will</a:t>
            </a:r>
            <a:r>
              <a:rPr lang="pl-PL" sz="1600" dirty="0">
                <a:solidFill>
                  <a:schemeClr val="tx1">
                    <a:lumMod val="50000"/>
                  </a:schemeClr>
                </a:solidFill>
              </a:rPr>
              <a:t> </a:t>
            </a:r>
            <a:r>
              <a:rPr lang="pl-PL" sz="1600" dirty="0" err="1">
                <a:solidFill>
                  <a:schemeClr val="tx1">
                    <a:lumMod val="50000"/>
                  </a:schemeClr>
                </a:solidFill>
              </a:rPr>
              <a:t>cover</a:t>
            </a:r>
            <a:r>
              <a:rPr lang="pl-PL" sz="1600" dirty="0">
                <a:solidFill>
                  <a:schemeClr val="tx1">
                    <a:lumMod val="50000"/>
                  </a:schemeClr>
                </a:solidFill>
              </a:rPr>
              <a:t> </a:t>
            </a:r>
            <a:r>
              <a:rPr lang="pl-PL" sz="1600" dirty="0" err="1">
                <a:solidFill>
                  <a:schemeClr val="tx1">
                    <a:lumMod val="50000"/>
                  </a:schemeClr>
                </a:solidFill>
              </a:rPr>
              <a:t>journeys</a:t>
            </a:r>
            <a:r>
              <a:rPr lang="pl-PL" sz="1600" dirty="0">
                <a:solidFill>
                  <a:schemeClr val="tx1">
                    <a:lumMod val="50000"/>
                  </a:schemeClr>
                </a:solidFill>
              </a:rPr>
              <a:t>, </a:t>
            </a:r>
            <a:r>
              <a:rPr lang="pl-PL" sz="1600" dirty="0" err="1">
                <a:solidFill>
                  <a:schemeClr val="tx1">
                    <a:lumMod val="50000"/>
                  </a:schemeClr>
                </a:solidFill>
              </a:rPr>
              <a:t>commencing</a:t>
            </a:r>
            <a:r>
              <a:rPr lang="pl-PL" sz="1600" dirty="0">
                <a:solidFill>
                  <a:schemeClr val="tx1">
                    <a:lumMod val="50000"/>
                  </a:schemeClr>
                </a:solidFill>
              </a:rPr>
              <a:t> on March 1st 2017.</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New </a:t>
            </a:r>
            <a:r>
              <a:rPr lang="pl-PL" sz="1600" dirty="0" err="1">
                <a:solidFill>
                  <a:schemeClr val="tx1">
                    <a:lumMod val="50000"/>
                  </a:schemeClr>
                </a:solidFill>
              </a:rPr>
              <a:t>concept</a:t>
            </a:r>
            <a:r>
              <a:rPr lang="pl-PL" sz="1600" dirty="0">
                <a:solidFill>
                  <a:schemeClr val="tx1">
                    <a:lumMod val="50000"/>
                  </a:schemeClr>
                </a:solidFill>
              </a:rPr>
              <a:t> </a:t>
            </a:r>
            <a:r>
              <a:rPr lang="pl-PL" sz="1600" dirty="0" err="1">
                <a:solidFill>
                  <a:schemeClr val="tx1">
                    <a:lumMod val="50000"/>
                  </a:schemeClr>
                </a:solidFill>
              </a:rPr>
              <a:t>applies</a:t>
            </a:r>
            <a:r>
              <a:rPr lang="pl-PL" sz="1600" dirty="0">
                <a:solidFill>
                  <a:schemeClr val="tx1">
                    <a:lumMod val="50000"/>
                  </a:schemeClr>
                </a:solidFill>
              </a:rPr>
              <a:t> to </a:t>
            </a:r>
            <a:r>
              <a:rPr lang="pl-PL" sz="1600" dirty="0" err="1">
                <a:solidFill>
                  <a:schemeClr val="tx1">
                    <a:lumMod val="50000"/>
                  </a:schemeClr>
                </a:solidFill>
              </a:rPr>
              <a:t>all</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in </a:t>
            </a:r>
            <a:r>
              <a:rPr lang="pl-PL" sz="1600" dirty="0" err="1">
                <a:solidFill>
                  <a:schemeClr val="tx1">
                    <a:lumMod val="50000"/>
                  </a:schemeClr>
                </a:solidFill>
              </a:rPr>
              <a:t>Economy</a:t>
            </a:r>
            <a:r>
              <a:rPr lang="pl-PL" sz="1600" dirty="0">
                <a:solidFill>
                  <a:schemeClr val="tx1">
                    <a:lumMod val="50000"/>
                  </a:schemeClr>
                </a:solidFill>
              </a:rPr>
              <a:t> Class for </a:t>
            </a:r>
            <a:r>
              <a:rPr lang="pl-PL" sz="1600" dirty="0" err="1">
                <a:solidFill>
                  <a:schemeClr val="tx1">
                    <a:lumMod val="50000"/>
                  </a:schemeClr>
                </a:solidFill>
              </a:rPr>
              <a:t>domestic</a:t>
            </a:r>
            <a:r>
              <a:rPr lang="pl-PL" sz="1600" dirty="0">
                <a:solidFill>
                  <a:schemeClr val="tx1">
                    <a:lumMod val="50000"/>
                  </a:schemeClr>
                </a:solidFill>
              </a:rPr>
              <a:t>/</a:t>
            </a:r>
            <a:r>
              <a:rPr lang="pl-PL" sz="1600" dirty="0" err="1">
                <a:solidFill>
                  <a:schemeClr val="tx1">
                    <a:lumMod val="50000"/>
                  </a:schemeClr>
                </a:solidFill>
              </a:rPr>
              <a:t>short-haul</a:t>
            </a:r>
            <a:r>
              <a:rPr lang="pl-PL" sz="1600" dirty="0">
                <a:solidFill>
                  <a:schemeClr val="tx1">
                    <a:lumMod val="50000"/>
                  </a:schemeClr>
                </a:solidFill>
              </a:rPr>
              <a:t>/Middle-East </a:t>
            </a:r>
            <a:r>
              <a:rPr lang="pl-PL" sz="1600" dirty="0" err="1" smtClean="0">
                <a:solidFill>
                  <a:schemeClr val="tx1">
                    <a:lumMod val="50000"/>
                  </a:schemeClr>
                </a:solidFill>
              </a:rPr>
              <a:t>flights</a:t>
            </a:r>
            <a:r>
              <a:rPr lang="pl-PL" sz="1600" dirty="0" smtClean="0">
                <a:solidFill>
                  <a:schemeClr val="tx1">
                    <a:lumMod val="50000"/>
                  </a:schemeClr>
                </a:solidFill>
              </a:rPr>
              <a:t>* </a:t>
            </a:r>
            <a:r>
              <a:rPr lang="pl-PL" sz="1600" dirty="0">
                <a:solidFill>
                  <a:schemeClr val="tx1">
                    <a:lumMod val="50000"/>
                  </a:schemeClr>
                </a:solidFill>
              </a:rPr>
              <a:t>from March 1st 2017. </a:t>
            </a:r>
            <a:r>
              <a:rPr lang="pl-PL" sz="1600" dirty="0" err="1">
                <a:solidFill>
                  <a:schemeClr val="tx1">
                    <a:lumMod val="50000"/>
                  </a:schemeClr>
                </a:solidFill>
              </a:rPr>
              <a:t>Long-haul</a:t>
            </a:r>
            <a:r>
              <a:rPr lang="pl-PL" sz="1600" dirty="0">
                <a:solidFill>
                  <a:schemeClr val="tx1">
                    <a:lumMod val="50000"/>
                  </a:schemeClr>
                </a:solidFill>
              </a:rPr>
              <a:t> </a:t>
            </a:r>
            <a:r>
              <a:rPr lang="pl-PL" sz="1600" dirty="0" err="1">
                <a:solidFill>
                  <a:schemeClr val="tx1">
                    <a:lumMod val="50000"/>
                  </a:schemeClr>
                </a:solidFill>
              </a:rPr>
              <a:t>flights</a:t>
            </a:r>
            <a:r>
              <a:rPr lang="pl-PL" sz="1600" dirty="0">
                <a:solidFill>
                  <a:schemeClr val="tx1">
                    <a:lumMod val="50000"/>
                  </a:schemeClr>
                </a:solidFill>
              </a:rPr>
              <a:t> </a:t>
            </a:r>
            <a:r>
              <a:rPr lang="pl-PL" sz="1600" dirty="0" err="1">
                <a:solidFill>
                  <a:schemeClr val="tx1">
                    <a:lumMod val="50000"/>
                  </a:schemeClr>
                </a:solidFill>
              </a:rPr>
              <a:t>remain</a:t>
            </a:r>
            <a:r>
              <a:rPr lang="pl-PL" sz="1600" dirty="0">
                <a:solidFill>
                  <a:schemeClr val="tx1">
                    <a:lumMod val="50000"/>
                  </a:schemeClr>
                </a:solidFill>
              </a:rPr>
              <a:t> </a:t>
            </a:r>
            <a:r>
              <a:rPr lang="pl-PL" sz="1600" dirty="0" err="1">
                <a:solidFill>
                  <a:schemeClr val="tx1">
                    <a:lumMod val="50000"/>
                  </a:schemeClr>
                </a:solidFill>
              </a:rPr>
              <a:t>unchanged</a:t>
            </a:r>
            <a:r>
              <a:rPr lang="pl-PL" sz="1600" dirty="0">
                <a:solidFill>
                  <a:schemeClr val="tx1">
                    <a:lumMod val="50000"/>
                  </a:schemeClr>
                </a:solidFill>
              </a:rPr>
              <a:t>. New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concept</a:t>
            </a:r>
            <a:r>
              <a:rPr lang="pl-PL" sz="1600" dirty="0">
                <a:solidFill>
                  <a:schemeClr val="tx1">
                    <a:lumMod val="50000"/>
                  </a:schemeClr>
                </a:solidFill>
              </a:rPr>
              <a:t> </a:t>
            </a:r>
            <a:r>
              <a:rPr lang="pl-PL" sz="1600" dirty="0" err="1">
                <a:solidFill>
                  <a:schemeClr val="tx1">
                    <a:lumMod val="50000"/>
                  </a:schemeClr>
                </a:solidFill>
              </a:rPr>
              <a:t>does</a:t>
            </a:r>
            <a:r>
              <a:rPr lang="pl-PL" sz="1600" dirty="0">
                <a:solidFill>
                  <a:schemeClr val="tx1">
                    <a:lumMod val="50000"/>
                  </a:schemeClr>
                </a:solidFill>
              </a:rPr>
              <a:t> not </a:t>
            </a:r>
            <a:r>
              <a:rPr lang="pl-PL" sz="1600" dirty="0" err="1">
                <a:solidFill>
                  <a:schemeClr val="tx1">
                    <a:lumMod val="50000"/>
                  </a:schemeClr>
                </a:solidFill>
              </a:rPr>
              <a:t>apply</a:t>
            </a:r>
            <a:r>
              <a:rPr lang="pl-PL" sz="1600" dirty="0">
                <a:solidFill>
                  <a:schemeClr val="tx1">
                    <a:lumMod val="50000"/>
                  </a:schemeClr>
                </a:solidFill>
              </a:rPr>
              <a:t> to the </a:t>
            </a:r>
            <a:r>
              <a:rPr lang="pl-PL" sz="1600" dirty="0" err="1">
                <a:solidFill>
                  <a:schemeClr val="tx1">
                    <a:lumMod val="50000"/>
                  </a:schemeClr>
                </a:solidFill>
              </a:rPr>
              <a:t>connecting</a:t>
            </a:r>
            <a:r>
              <a:rPr lang="pl-PL" sz="1600" dirty="0">
                <a:solidFill>
                  <a:schemeClr val="tx1">
                    <a:lumMod val="50000"/>
                  </a:schemeClr>
                </a:solidFill>
              </a:rPr>
              <a:t> </a:t>
            </a:r>
            <a:r>
              <a:rPr lang="pl-PL" sz="1600" dirty="0" err="1">
                <a:solidFill>
                  <a:schemeClr val="tx1">
                    <a:lumMod val="50000"/>
                  </a:schemeClr>
                </a:solidFill>
              </a:rPr>
              <a:t>flights</a:t>
            </a:r>
            <a:r>
              <a:rPr lang="pl-PL" sz="1600" dirty="0">
                <a:solidFill>
                  <a:schemeClr val="tx1">
                    <a:lumMod val="50000"/>
                  </a:schemeClr>
                </a:solidFill>
              </a:rPr>
              <a:t> to/from </a:t>
            </a:r>
            <a:r>
              <a:rPr lang="pl-PL" sz="1600" dirty="0" err="1">
                <a:solidFill>
                  <a:schemeClr val="tx1">
                    <a:lumMod val="50000"/>
                  </a:schemeClr>
                </a:solidFill>
              </a:rPr>
              <a:t>long-haul</a:t>
            </a:r>
            <a:r>
              <a:rPr lang="pl-PL" sz="1600" dirty="0">
                <a:solidFill>
                  <a:schemeClr val="tx1">
                    <a:lumMod val="50000"/>
                  </a:schemeClr>
                </a:solidFill>
              </a:rPr>
              <a:t> </a:t>
            </a:r>
            <a:r>
              <a:rPr lang="pl-PL" sz="1600" dirty="0" err="1">
                <a:solidFill>
                  <a:schemeClr val="tx1">
                    <a:lumMod val="50000"/>
                  </a:schemeClr>
                </a:solidFill>
              </a:rPr>
              <a:t>journeys</a:t>
            </a:r>
            <a:r>
              <a:rPr lang="pl-PL" sz="1600" dirty="0">
                <a:solidFill>
                  <a:schemeClr val="tx1">
                    <a:lumMod val="50000"/>
                  </a:schemeClr>
                </a:solidFill>
              </a:rPr>
              <a:t> with the </a:t>
            </a:r>
            <a:r>
              <a:rPr lang="pl-PL" sz="1600" dirty="0" err="1">
                <a:solidFill>
                  <a:schemeClr val="tx1">
                    <a:lumMod val="50000"/>
                  </a:schemeClr>
                </a:solidFill>
              </a:rPr>
              <a:t>intercontinental</a:t>
            </a:r>
            <a:r>
              <a:rPr lang="pl-PL" sz="1600" dirty="0">
                <a:solidFill>
                  <a:schemeClr val="tx1">
                    <a:lumMod val="50000"/>
                  </a:schemeClr>
                </a:solidFill>
              </a:rPr>
              <a:t> </a:t>
            </a:r>
            <a:r>
              <a:rPr lang="pl-PL" sz="1600" dirty="0" err="1">
                <a:solidFill>
                  <a:schemeClr val="tx1">
                    <a:lumMod val="50000"/>
                  </a:schemeClr>
                </a:solidFill>
              </a:rPr>
              <a:t>through</a:t>
            </a:r>
            <a:r>
              <a:rPr lang="pl-PL" sz="1600" dirty="0">
                <a:solidFill>
                  <a:schemeClr val="tx1">
                    <a:lumMod val="50000"/>
                  </a:schemeClr>
                </a:solidFill>
              </a:rPr>
              <a:t> </a:t>
            </a:r>
            <a:r>
              <a:rPr lang="pl-PL" sz="1600" dirty="0" err="1">
                <a:solidFill>
                  <a:schemeClr val="tx1">
                    <a:lumMod val="50000"/>
                  </a:schemeClr>
                </a:solidFill>
              </a:rPr>
              <a:t>fare</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err="1">
                <a:solidFill>
                  <a:schemeClr val="tx1">
                    <a:lumMod val="50000"/>
                  </a:schemeClr>
                </a:solidFill>
              </a:rPr>
              <a:t>When</a:t>
            </a:r>
            <a:r>
              <a:rPr lang="pl-PL" sz="1600" dirty="0">
                <a:solidFill>
                  <a:schemeClr val="tx1">
                    <a:lumMod val="50000"/>
                  </a:schemeClr>
                </a:solidFill>
              </a:rPr>
              <a:t> </a:t>
            </a:r>
            <a:r>
              <a:rPr lang="pl-PL" sz="1600" dirty="0" err="1">
                <a:solidFill>
                  <a:schemeClr val="tx1">
                    <a:lumMod val="50000"/>
                  </a:schemeClr>
                </a:solidFill>
              </a:rPr>
              <a:t>purchasing</a:t>
            </a:r>
            <a:r>
              <a:rPr lang="pl-PL" sz="1600" dirty="0">
                <a:solidFill>
                  <a:schemeClr val="tx1">
                    <a:lumMod val="50000"/>
                  </a:schemeClr>
                </a:solidFill>
              </a:rPr>
              <a:t> the </a:t>
            </a:r>
            <a:r>
              <a:rPr lang="pl-PL" sz="1600" dirty="0" err="1">
                <a:solidFill>
                  <a:schemeClr val="tx1">
                    <a:lumMod val="50000"/>
                  </a:schemeClr>
                </a:solidFill>
              </a:rPr>
              <a:t>ticket</a:t>
            </a:r>
            <a:r>
              <a:rPr lang="pl-PL" sz="1600" dirty="0">
                <a:solidFill>
                  <a:schemeClr val="tx1">
                    <a:lumMod val="50000"/>
                  </a:schemeClr>
                </a:solidFill>
              </a:rPr>
              <a:t>, the </a:t>
            </a:r>
            <a:r>
              <a:rPr lang="pl-PL" sz="1600" dirty="0" err="1">
                <a:solidFill>
                  <a:schemeClr val="tx1">
                    <a:lumMod val="50000"/>
                  </a:schemeClr>
                </a:solidFill>
              </a:rPr>
              <a:t>customer</a:t>
            </a:r>
            <a:r>
              <a:rPr lang="pl-PL" sz="1600" dirty="0">
                <a:solidFill>
                  <a:schemeClr val="tx1">
                    <a:lumMod val="50000"/>
                  </a:schemeClr>
                </a:solidFill>
              </a:rPr>
              <a:t> </a:t>
            </a:r>
            <a:r>
              <a:rPr lang="pl-PL" sz="1600" dirty="0" err="1">
                <a:solidFill>
                  <a:schemeClr val="tx1">
                    <a:lumMod val="50000"/>
                  </a:schemeClr>
                </a:solidFill>
              </a:rPr>
              <a:t>can</a:t>
            </a:r>
            <a:r>
              <a:rPr lang="pl-PL" sz="1600" dirty="0">
                <a:solidFill>
                  <a:schemeClr val="tx1">
                    <a:lumMod val="50000"/>
                  </a:schemeClr>
                </a:solidFill>
              </a:rPr>
              <a:t> </a:t>
            </a:r>
            <a:r>
              <a:rPr lang="pl-PL" sz="1600" dirty="0" err="1">
                <a:solidFill>
                  <a:schemeClr val="tx1">
                    <a:lumMod val="50000"/>
                  </a:schemeClr>
                </a:solidFill>
              </a:rPr>
              <a:t>choose</a:t>
            </a:r>
            <a:r>
              <a:rPr lang="pl-PL" sz="1600" dirty="0">
                <a:solidFill>
                  <a:schemeClr val="tx1">
                    <a:lumMod val="50000"/>
                  </a:schemeClr>
                </a:solidFill>
              </a:rPr>
              <a:t> </a:t>
            </a:r>
            <a:r>
              <a:rPr lang="pl-PL" sz="1600" dirty="0" err="1">
                <a:solidFill>
                  <a:schemeClr val="tx1">
                    <a:lumMod val="50000"/>
                  </a:schemeClr>
                </a:solidFill>
              </a:rPr>
              <a:t>between</a:t>
            </a:r>
            <a:r>
              <a:rPr lang="pl-PL" sz="1600" dirty="0">
                <a:solidFill>
                  <a:schemeClr val="tx1">
                    <a:lumMod val="50000"/>
                  </a:schemeClr>
                </a:solidFill>
              </a:rPr>
              <a:t> </a:t>
            </a:r>
            <a:r>
              <a:rPr lang="pl-PL" sz="1600" dirty="0" err="1">
                <a:solidFill>
                  <a:schemeClr val="tx1">
                    <a:lumMod val="50000"/>
                  </a:schemeClr>
                </a:solidFill>
              </a:rPr>
              <a:t>three</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in </a:t>
            </a:r>
            <a:r>
              <a:rPr lang="pl-PL" sz="1600" dirty="0" err="1">
                <a:solidFill>
                  <a:schemeClr val="tx1">
                    <a:lumMod val="50000"/>
                  </a:schemeClr>
                </a:solidFill>
              </a:rPr>
              <a:t>Economy</a:t>
            </a:r>
            <a:r>
              <a:rPr lang="pl-PL" sz="1600" dirty="0">
                <a:solidFill>
                  <a:schemeClr val="tx1">
                    <a:lumMod val="50000"/>
                  </a:schemeClr>
                </a:solidFill>
              </a:rPr>
              <a:t> Class (</a:t>
            </a:r>
            <a:r>
              <a:rPr lang="pl-PL" sz="1600" dirty="0" err="1">
                <a:solidFill>
                  <a:schemeClr val="tx1">
                    <a:lumMod val="50000"/>
                  </a:schemeClr>
                </a:solidFill>
              </a:rPr>
              <a:t>Saver</a:t>
            </a:r>
            <a:r>
              <a:rPr lang="pl-PL" sz="1600" dirty="0">
                <a:solidFill>
                  <a:schemeClr val="tx1">
                    <a:lumMod val="50000"/>
                  </a:schemeClr>
                </a:solidFill>
              </a:rPr>
              <a:t>, Standard, </a:t>
            </a:r>
            <a:r>
              <a:rPr lang="pl-PL" sz="1600" dirty="0" err="1">
                <a:solidFill>
                  <a:schemeClr val="tx1">
                    <a:lumMod val="50000"/>
                  </a:schemeClr>
                </a:solidFill>
              </a:rPr>
              <a:t>Flex</a:t>
            </a:r>
            <a:r>
              <a:rPr lang="pl-PL" sz="1600" dirty="0">
                <a:solidFill>
                  <a:schemeClr val="tx1">
                    <a:lumMod val="50000"/>
                  </a:schemeClr>
                </a:solidFill>
              </a:rPr>
              <a:t>), </a:t>
            </a:r>
            <a:r>
              <a:rPr lang="pl-PL" sz="1600" dirty="0" err="1">
                <a:solidFill>
                  <a:schemeClr val="tx1">
                    <a:lumMod val="50000"/>
                  </a:schemeClr>
                </a:solidFill>
              </a:rPr>
              <a:t>two</a:t>
            </a:r>
            <a:r>
              <a:rPr lang="pl-PL" sz="1600" dirty="0">
                <a:solidFill>
                  <a:schemeClr val="tx1">
                    <a:lumMod val="50000"/>
                  </a:schemeClr>
                </a:solidFill>
              </a:rPr>
              <a:t> in Premium </a:t>
            </a:r>
            <a:r>
              <a:rPr lang="pl-PL" sz="1600" dirty="0" err="1">
                <a:solidFill>
                  <a:schemeClr val="tx1">
                    <a:lumMod val="50000"/>
                  </a:schemeClr>
                </a:solidFill>
              </a:rPr>
              <a:t>Economy</a:t>
            </a:r>
            <a:r>
              <a:rPr lang="pl-PL" sz="1600" dirty="0">
                <a:solidFill>
                  <a:schemeClr val="tx1">
                    <a:lumMod val="50000"/>
                  </a:schemeClr>
                </a:solidFill>
              </a:rPr>
              <a:t> Class (Standard, </a:t>
            </a:r>
            <a:r>
              <a:rPr lang="pl-PL" sz="1600" dirty="0" err="1">
                <a:solidFill>
                  <a:schemeClr val="tx1">
                    <a:lumMod val="50000"/>
                  </a:schemeClr>
                </a:solidFill>
              </a:rPr>
              <a:t>Flex</a:t>
            </a:r>
            <a:r>
              <a:rPr lang="pl-PL" sz="1600" dirty="0">
                <a:solidFill>
                  <a:schemeClr val="tx1">
                    <a:lumMod val="50000"/>
                  </a:schemeClr>
                </a:solidFill>
              </a:rPr>
              <a:t>) and </a:t>
            </a:r>
            <a:r>
              <a:rPr lang="pl-PL" sz="1600" dirty="0" err="1">
                <a:solidFill>
                  <a:schemeClr val="tx1">
                    <a:lumMod val="50000"/>
                  </a:schemeClr>
                </a:solidFill>
              </a:rPr>
              <a:t>two</a:t>
            </a:r>
            <a:r>
              <a:rPr lang="pl-PL" sz="1600" dirty="0">
                <a:solidFill>
                  <a:schemeClr val="tx1">
                    <a:lumMod val="50000"/>
                  </a:schemeClr>
                </a:solidFill>
              </a:rPr>
              <a:t> in Business Class (Standard, </a:t>
            </a:r>
            <a:r>
              <a:rPr lang="pl-PL" sz="1600" dirty="0" err="1">
                <a:solidFill>
                  <a:schemeClr val="tx1">
                    <a:lumMod val="50000"/>
                  </a:schemeClr>
                </a:solidFill>
              </a:rPr>
              <a:t>Flex</a:t>
            </a:r>
            <a:r>
              <a:rPr lang="pl-PL" sz="1600" dirty="0">
                <a:solidFill>
                  <a:schemeClr val="tx1">
                    <a:lumMod val="50000"/>
                  </a:schemeClr>
                </a:solidFill>
              </a:rPr>
              <a:t>). The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differ</a:t>
            </a:r>
            <a:r>
              <a:rPr lang="pl-PL" sz="1600" dirty="0">
                <a:solidFill>
                  <a:schemeClr val="tx1">
                    <a:lumMod val="50000"/>
                  </a:schemeClr>
                </a:solidFill>
              </a:rPr>
              <a:t> in </a:t>
            </a:r>
            <a:r>
              <a:rPr lang="pl-PL" sz="1600" dirty="0" err="1">
                <a:solidFill>
                  <a:schemeClr val="tx1">
                    <a:lumMod val="50000"/>
                  </a:schemeClr>
                </a:solidFill>
              </a:rPr>
              <a:t>terms</a:t>
            </a:r>
            <a:r>
              <a:rPr lang="pl-PL" sz="1600" dirty="0">
                <a:solidFill>
                  <a:schemeClr val="tx1">
                    <a:lumMod val="50000"/>
                  </a:schemeClr>
                </a:solidFill>
              </a:rPr>
              <a:t> of </a:t>
            </a:r>
            <a:r>
              <a:rPr lang="pl-PL" sz="1600" dirty="0" err="1">
                <a:solidFill>
                  <a:schemeClr val="tx1">
                    <a:lumMod val="50000"/>
                  </a:schemeClr>
                </a:solidFill>
              </a:rPr>
              <a:t>flexibility</a:t>
            </a:r>
            <a:r>
              <a:rPr lang="pl-PL" sz="1600" dirty="0">
                <a:solidFill>
                  <a:schemeClr val="tx1">
                    <a:lumMod val="50000"/>
                  </a:schemeClr>
                </a:solidFill>
              </a:rPr>
              <a:t> and in the services </a:t>
            </a:r>
            <a:r>
              <a:rPr lang="pl-PL" sz="1600" dirty="0" err="1">
                <a:solidFill>
                  <a:schemeClr val="tx1">
                    <a:lumMod val="50000"/>
                  </a:schemeClr>
                </a:solidFill>
              </a:rPr>
              <a:t>included</a:t>
            </a:r>
            <a:r>
              <a:rPr lang="pl-PL" sz="1600" dirty="0">
                <a:solidFill>
                  <a:schemeClr val="tx1">
                    <a:lumMod val="50000"/>
                  </a:schemeClr>
                </a:solidFill>
              </a:rPr>
              <a:t> in the </a:t>
            </a:r>
            <a:r>
              <a:rPr lang="pl-PL" sz="1600" dirty="0" err="1">
                <a:solidFill>
                  <a:schemeClr val="tx1">
                    <a:lumMod val="50000"/>
                  </a:schemeClr>
                </a:solidFill>
              </a:rPr>
              <a:t>price</a:t>
            </a:r>
            <a:r>
              <a:rPr lang="pl-PL" sz="1600" dirty="0">
                <a:solidFill>
                  <a:schemeClr val="tx1">
                    <a:lumMod val="50000"/>
                  </a:schemeClr>
                </a:solidFill>
              </a:rPr>
              <a:t>. </a:t>
            </a:r>
            <a:r>
              <a:rPr lang="pl-PL" sz="1600" dirty="0" err="1">
                <a:solidFill>
                  <a:schemeClr val="tx1">
                    <a:lumMod val="50000"/>
                  </a:schemeClr>
                </a:solidFill>
              </a:rPr>
              <a:t>Additionally</a:t>
            </a:r>
            <a:r>
              <a:rPr lang="pl-PL" sz="1600" dirty="0">
                <a:solidFill>
                  <a:schemeClr val="tx1">
                    <a:lumMod val="50000"/>
                  </a:schemeClr>
                </a:solidFill>
              </a:rPr>
              <a:t>, </a:t>
            </a:r>
            <a:r>
              <a:rPr lang="pl-PL" sz="1600" dirty="0" err="1">
                <a:solidFill>
                  <a:schemeClr val="tx1">
                    <a:lumMod val="50000"/>
                  </a:schemeClr>
                </a:solidFill>
              </a:rPr>
              <a:t>certain</a:t>
            </a:r>
            <a:r>
              <a:rPr lang="pl-PL" sz="1600" dirty="0">
                <a:solidFill>
                  <a:schemeClr val="tx1">
                    <a:lumMod val="50000"/>
                  </a:schemeClr>
                </a:solidFill>
              </a:rPr>
              <a:t> services </a:t>
            </a:r>
            <a:r>
              <a:rPr lang="pl-PL" sz="1600" dirty="0" err="1">
                <a:solidFill>
                  <a:schemeClr val="tx1">
                    <a:lumMod val="50000"/>
                  </a:schemeClr>
                </a:solidFill>
              </a:rPr>
              <a:t>can</a:t>
            </a:r>
            <a:r>
              <a:rPr lang="pl-PL" sz="1600" dirty="0">
                <a:solidFill>
                  <a:schemeClr val="tx1">
                    <a:lumMod val="50000"/>
                  </a:schemeClr>
                </a:solidFill>
              </a:rPr>
              <a:t> </a:t>
            </a:r>
            <a:r>
              <a:rPr lang="pl-PL" sz="1600" dirty="0" smtClean="0">
                <a:solidFill>
                  <a:schemeClr val="tx1">
                    <a:lumMod val="50000"/>
                  </a:schemeClr>
                </a:solidFill>
              </a:rPr>
              <a:t>be </a:t>
            </a:r>
            <a:r>
              <a:rPr lang="pl-PL" sz="1600" dirty="0" err="1">
                <a:solidFill>
                  <a:schemeClr val="tx1">
                    <a:lumMod val="50000"/>
                  </a:schemeClr>
                </a:solidFill>
              </a:rPr>
              <a:t>added</a:t>
            </a:r>
            <a:r>
              <a:rPr lang="pl-PL" sz="1600" dirty="0">
                <a:solidFill>
                  <a:schemeClr val="tx1">
                    <a:lumMod val="50000"/>
                  </a:schemeClr>
                </a:solidFill>
              </a:rPr>
              <a:t> on for a </a:t>
            </a:r>
            <a:r>
              <a:rPr lang="pl-PL" sz="1600" dirty="0" err="1">
                <a:solidFill>
                  <a:schemeClr val="tx1">
                    <a:lumMod val="50000"/>
                  </a:schemeClr>
                </a:solidFill>
              </a:rPr>
              <a:t>fee</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New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be </a:t>
            </a:r>
            <a:r>
              <a:rPr lang="pl-PL" sz="1600" dirty="0" err="1">
                <a:solidFill>
                  <a:schemeClr val="tx1">
                    <a:lumMod val="50000"/>
                  </a:schemeClr>
                </a:solidFill>
              </a:rPr>
              <a:t>uploaded</a:t>
            </a:r>
            <a:r>
              <a:rPr lang="pl-PL" sz="1600" dirty="0">
                <a:solidFill>
                  <a:schemeClr val="tx1">
                    <a:lumMod val="50000"/>
                  </a:schemeClr>
                </a:solidFill>
              </a:rPr>
              <a:t> and </a:t>
            </a:r>
            <a:r>
              <a:rPr lang="pl-PL" sz="1600" dirty="0" err="1">
                <a:solidFill>
                  <a:schemeClr val="tx1">
                    <a:lumMod val="50000"/>
                  </a:schemeClr>
                </a:solidFill>
              </a:rPr>
              <a:t>correctly</a:t>
            </a:r>
            <a:r>
              <a:rPr lang="pl-PL" sz="1600" dirty="0">
                <a:solidFill>
                  <a:schemeClr val="tx1">
                    <a:lumMod val="50000"/>
                  </a:schemeClr>
                </a:solidFill>
              </a:rPr>
              <a:t> </a:t>
            </a:r>
            <a:r>
              <a:rPr lang="pl-PL" sz="1600" dirty="0" err="1">
                <a:solidFill>
                  <a:schemeClr val="tx1">
                    <a:lumMod val="50000"/>
                  </a:schemeClr>
                </a:solidFill>
              </a:rPr>
              <a:t>displayed</a:t>
            </a:r>
            <a:r>
              <a:rPr lang="pl-PL" sz="1600" dirty="0">
                <a:solidFill>
                  <a:schemeClr val="tx1">
                    <a:lumMod val="50000"/>
                  </a:schemeClr>
                </a:solidFill>
              </a:rPr>
              <a:t> in </a:t>
            </a:r>
            <a:r>
              <a:rPr lang="pl-PL" sz="1600" dirty="0" err="1">
                <a:solidFill>
                  <a:schemeClr val="tx1">
                    <a:lumMod val="50000"/>
                  </a:schemeClr>
                </a:solidFill>
              </a:rPr>
              <a:t>all</a:t>
            </a:r>
            <a:r>
              <a:rPr lang="pl-PL" sz="1600" dirty="0">
                <a:solidFill>
                  <a:schemeClr val="tx1">
                    <a:lumMod val="50000"/>
                  </a:schemeClr>
                </a:solidFill>
              </a:rPr>
              <a:t> GDS </a:t>
            </a:r>
            <a:r>
              <a:rPr lang="pl-PL" sz="1600" dirty="0" err="1">
                <a:solidFill>
                  <a:schemeClr val="tx1">
                    <a:lumMod val="50000"/>
                  </a:schemeClr>
                </a:solidFill>
              </a:rPr>
              <a:t>systems</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For </a:t>
            </a:r>
            <a:r>
              <a:rPr lang="pl-PL" sz="1600" dirty="0" err="1">
                <a:solidFill>
                  <a:schemeClr val="tx1">
                    <a:lumMod val="50000"/>
                  </a:schemeClr>
                </a:solidFill>
              </a:rPr>
              <a:t>all</a:t>
            </a:r>
            <a:r>
              <a:rPr lang="pl-PL" sz="1600" dirty="0">
                <a:solidFill>
                  <a:schemeClr val="tx1">
                    <a:lumMod val="50000"/>
                  </a:schemeClr>
                </a:solidFill>
              </a:rPr>
              <a:t> </a:t>
            </a:r>
            <a:r>
              <a:rPr lang="pl-PL" sz="1600" dirty="0" err="1">
                <a:solidFill>
                  <a:schemeClr val="tx1">
                    <a:lumMod val="50000"/>
                  </a:schemeClr>
                </a:solidFill>
              </a:rPr>
              <a:t>travels</a:t>
            </a:r>
            <a:r>
              <a:rPr lang="pl-PL" sz="1600" dirty="0">
                <a:solidFill>
                  <a:schemeClr val="tx1">
                    <a:lumMod val="50000"/>
                  </a:schemeClr>
                </a:solidFill>
              </a:rPr>
              <a:t> </a:t>
            </a:r>
            <a:r>
              <a:rPr lang="pl-PL" sz="1600" dirty="0" err="1">
                <a:solidFill>
                  <a:schemeClr val="tx1">
                    <a:lumMod val="50000"/>
                  </a:schemeClr>
                </a:solidFill>
              </a:rPr>
              <a:t>already</a:t>
            </a:r>
            <a:r>
              <a:rPr lang="pl-PL" sz="1600" dirty="0">
                <a:solidFill>
                  <a:schemeClr val="tx1">
                    <a:lumMod val="50000"/>
                  </a:schemeClr>
                </a:solidFill>
              </a:rPr>
              <a:t> </a:t>
            </a:r>
            <a:r>
              <a:rPr lang="pl-PL" sz="1600" dirty="0" err="1">
                <a:solidFill>
                  <a:schemeClr val="tx1">
                    <a:lumMod val="50000"/>
                  </a:schemeClr>
                </a:solidFill>
              </a:rPr>
              <a:t>commenced</a:t>
            </a:r>
            <a:r>
              <a:rPr lang="pl-PL" sz="1600" dirty="0">
                <a:solidFill>
                  <a:schemeClr val="tx1">
                    <a:lumMod val="50000"/>
                  </a:schemeClr>
                </a:solidFill>
              </a:rPr>
              <a:t> and </a:t>
            </a:r>
            <a:r>
              <a:rPr lang="pl-PL" sz="1600" dirty="0" err="1">
                <a:solidFill>
                  <a:schemeClr val="tx1">
                    <a:lumMod val="50000"/>
                  </a:schemeClr>
                </a:solidFill>
              </a:rPr>
              <a:t>based</a:t>
            </a:r>
            <a:r>
              <a:rPr lang="pl-PL" sz="1600" dirty="0">
                <a:solidFill>
                  <a:schemeClr val="tx1">
                    <a:lumMod val="50000"/>
                  </a:schemeClr>
                </a:solidFill>
              </a:rPr>
              <a:t> on the </a:t>
            </a:r>
            <a:r>
              <a:rPr lang="pl-PL" sz="1600" dirty="0" err="1">
                <a:solidFill>
                  <a:schemeClr val="tx1">
                    <a:lumMod val="50000"/>
                  </a:schemeClr>
                </a:solidFill>
              </a:rPr>
              <a:t>old</a:t>
            </a:r>
            <a:r>
              <a:rPr lang="pl-PL" sz="1600" dirty="0">
                <a:solidFill>
                  <a:schemeClr val="tx1">
                    <a:lumMod val="50000"/>
                  </a:schemeClr>
                </a:solidFill>
              </a:rPr>
              <a:t> </a:t>
            </a:r>
            <a:r>
              <a:rPr lang="pl-PL" sz="1600" dirty="0" err="1">
                <a:solidFill>
                  <a:schemeClr val="tx1">
                    <a:lumMod val="50000"/>
                  </a:schemeClr>
                </a:solidFill>
              </a:rPr>
              <a:t>fare</a:t>
            </a:r>
            <a:r>
              <a:rPr lang="pl-PL" sz="1600" dirty="0">
                <a:solidFill>
                  <a:schemeClr val="tx1">
                    <a:lumMod val="50000"/>
                  </a:schemeClr>
                </a:solidFill>
              </a:rPr>
              <a:t> </a:t>
            </a:r>
            <a:r>
              <a:rPr lang="pl-PL" sz="1600" dirty="0" err="1">
                <a:solidFill>
                  <a:schemeClr val="tx1">
                    <a:lumMod val="50000"/>
                  </a:schemeClr>
                </a:solidFill>
              </a:rPr>
              <a:t>structure</a:t>
            </a:r>
            <a:r>
              <a:rPr lang="pl-PL" sz="1600" dirty="0">
                <a:solidFill>
                  <a:schemeClr val="tx1">
                    <a:lumMod val="50000"/>
                  </a:schemeClr>
                </a:solidFill>
              </a:rPr>
              <a:t>, </a:t>
            </a:r>
            <a:r>
              <a:rPr lang="pl-PL" sz="1600" dirty="0" err="1">
                <a:solidFill>
                  <a:schemeClr val="tx1">
                    <a:lumMod val="50000"/>
                  </a:schemeClr>
                </a:solidFill>
              </a:rPr>
              <a:t>old</a:t>
            </a:r>
            <a:r>
              <a:rPr lang="pl-PL" sz="1600" dirty="0">
                <a:solidFill>
                  <a:schemeClr val="tx1">
                    <a:lumMod val="50000"/>
                  </a:schemeClr>
                </a:solidFill>
              </a:rPr>
              <a:t> </a:t>
            </a:r>
            <a:r>
              <a:rPr lang="pl-PL" sz="1600" dirty="0" err="1">
                <a:solidFill>
                  <a:schemeClr val="tx1">
                    <a:lumMod val="50000"/>
                  </a:schemeClr>
                </a:solidFill>
              </a:rPr>
              <a:t>fare</a:t>
            </a:r>
            <a:r>
              <a:rPr lang="pl-PL" sz="1600" dirty="0">
                <a:solidFill>
                  <a:schemeClr val="tx1">
                    <a:lumMod val="50000"/>
                  </a:schemeClr>
                </a:solidFill>
              </a:rPr>
              <a:t> </a:t>
            </a:r>
            <a:r>
              <a:rPr lang="pl-PL" sz="1600" dirty="0" err="1">
                <a:solidFill>
                  <a:schemeClr val="tx1">
                    <a:lumMod val="50000"/>
                  </a:schemeClr>
                </a:solidFill>
              </a:rPr>
              <a:t>conditions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a:t>
            </a:r>
            <a:r>
              <a:rPr lang="pl-PL" sz="1600" dirty="0" err="1">
                <a:solidFill>
                  <a:schemeClr val="tx1">
                    <a:lumMod val="50000"/>
                  </a:schemeClr>
                </a:solidFill>
              </a:rPr>
              <a:t>apply</a:t>
            </a:r>
            <a:r>
              <a:rPr lang="pl-PL" sz="1600" dirty="0">
                <a:solidFill>
                  <a:schemeClr val="tx1">
                    <a:lumMod val="50000"/>
                  </a:schemeClr>
                </a:solidFill>
              </a:rPr>
              <a:t>. For </a:t>
            </a:r>
            <a:r>
              <a:rPr lang="pl-PL" sz="1600" dirty="0" err="1">
                <a:solidFill>
                  <a:schemeClr val="tx1">
                    <a:lumMod val="50000"/>
                  </a:schemeClr>
                </a:solidFill>
              </a:rPr>
              <a:t>all</a:t>
            </a:r>
            <a:r>
              <a:rPr lang="pl-PL" sz="1600" dirty="0">
                <a:solidFill>
                  <a:schemeClr val="tx1">
                    <a:lumMod val="50000"/>
                  </a:schemeClr>
                </a:solidFill>
              </a:rPr>
              <a:t> </a:t>
            </a:r>
            <a:r>
              <a:rPr lang="pl-PL" sz="1600" dirty="0" err="1">
                <a:solidFill>
                  <a:schemeClr val="tx1">
                    <a:lumMod val="50000"/>
                  </a:schemeClr>
                </a:solidFill>
              </a:rPr>
              <a:t>tickets</a:t>
            </a:r>
            <a:r>
              <a:rPr lang="pl-PL" sz="1600" dirty="0">
                <a:solidFill>
                  <a:schemeClr val="tx1">
                    <a:lumMod val="50000"/>
                  </a:schemeClr>
                </a:solidFill>
              </a:rPr>
              <a:t> </a:t>
            </a:r>
            <a:r>
              <a:rPr lang="pl-PL" sz="1600" dirty="0" err="1">
                <a:solidFill>
                  <a:schemeClr val="tx1">
                    <a:lumMod val="50000"/>
                  </a:schemeClr>
                </a:solidFill>
              </a:rPr>
              <a:t>issued</a:t>
            </a:r>
            <a:r>
              <a:rPr lang="pl-PL" sz="1600" dirty="0">
                <a:solidFill>
                  <a:schemeClr val="tx1">
                    <a:lumMod val="50000"/>
                  </a:schemeClr>
                </a:solidFill>
              </a:rPr>
              <a:t>, </a:t>
            </a:r>
            <a:r>
              <a:rPr lang="pl-PL" sz="1600" dirty="0" err="1">
                <a:solidFill>
                  <a:schemeClr val="tx1">
                    <a:lumMod val="50000"/>
                  </a:schemeClr>
                </a:solidFill>
              </a:rPr>
              <a:t>basing</a:t>
            </a:r>
            <a:r>
              <a:rPr lang="pl-PL" sz="1600" dirty="0">
                <a:solidFill>
                  <a:schemeClr val="tx1">
                    <a:lumMod val="50000"/>
                  </a:schemeClr>
                </a:solidFill>
              </a:rPr>
              <a:t> on the </a:t>
            </a:r>
            <a:r>
              <a:rPr lang="pl-PL" sz="1600" dirty="0" err="1">
                <a:solidFill>
                  <a:schemeClr val="tx1">
                    <a:lumMod val="50000"/>
                  </a:schemeClr>
                </a:solidFill>
              </a:rPr>
              <a:t>old</a:t>
            </a:r>
            <a:r>
              <a:rPr lang="pl-PL" sz="1600" dirty="0">
                <a:solidFill>
                  <a:schemeClr val="tx1">
                    <a:lumMod val="50000"/>
                  </a:schemeClr>
                </a:solidFill>
              </a:rPr>
              <a:t> </a:t>
            </a:r>
            <a:r>
              <a:rPr lang="pl-PL" sz="1600" dirty="0" err="1">
                <a:solidFill>
                  <a:schemeClr val="tx1">
                    <a:lumMod val="50000"/>
                  </a:schemeClr>
                </a:solidFill>
              </a:rPr>
              <a:t>fare</a:t>
            </a:r>
            <a:r>
              <a:rPr lang="pl-PL" sz="1600" dirty="0">
                <a:solidFill>
                  <a:schemeClr val="tx1">
                    <a:lumMod val="50000"/>
                  </a:schemeClr>
                </a:solidFill>
              </a:rPr>
              <a:t> </a:t>
            </a:r>
            <a:r>
              <a:rPr lang="pl-PL" sz="1600" dirty="0" err="1">
                <a:solidFill>
                  <a:schemeClr val="tx1">
                    <a:lumMod val="50000"/>
                  </a:schemeClr>
                </a:solidFill>
              </a:rPr>
              <a:t>package</a:t>
            </a:r>
            <a:r>
              <a:rPr lang="pl-PL" sz="1600" dirty="0">
                <a:solidFill>
                  <a:schemeClr val="tx1">
                    <a:lumMod val="50000"/>
                  </a:schemeClr>
                </a:solidFill>
              </a:rPr>
              <a:t> and not </a:t>
            </a:r>
            <a:r>
              <a:rPr lang="pl-PL" sz="1600" dirty="0" err="1">
                <a:solidFill>
                  <a:schemeClr val="tx1">
                    <a:lumMod val="50000"/>
                  </a:schemeClr>
                </a:solidFill>
              </a:rPr>
              <a:t>used</a:t>
            </a:r>
            <a:r>
              <a:rPr lang="pl-PL" sz="1600" dirty="0">
                <a:solidFill>
                  <a:schemeClr val="tx1">
                    <a:lumMod val="50000"/>
                  </a:schemeClr>
                </a:solidFill>
              </a:rPr>
              <a:t>, </a:t>
            </a:r>
            <a:r>
              <a:rPr lang="pl-PL" sz="1600" dirty="0" err="1">
                <a:solidFill>
                  <a:schemeClr val="tx1">
                    <a:lumMod val="50000"/>
                  </a:schemeClr>
                </a:solidFill>
              </a:rPr>
              <a:t>upgrade</a:t>
            </a:r>
            <a:r>
              <a:rPr lang="pl-PL" sz="1600" dirty="0">
                <a:solidFill>
                  <a:schemeClr val="tx1">
                    <a:lumMod val="50000"/>
                  </a:schemeClr>
                </a:solidFill>
              </a:rPr>
              <a:t> to a </a:t>
            </a:r>
            <a:r>
              <a:rPr lang="pl-PL" sz="1600" dirty="0" err="1">
                <a:solidFill>
                  <a:schemeClr val="tx1">
                    <a:lumMod val="50000"/>
                  </a:schemeClr>
                </a:solidFill>
              </a:rPr>
              <a:t>higher</a:t>
            </a:r>
            <a:r>
              <a:rPr lang="pl-PL" sz="1600" dirty="0">
                <a:solidFill>
                  <a:schemeClr val="tx1">
                    <a:lumMod val="50000"/>
                  </a:schemeClr>
                </a:solidFill>
              </a:rPr>
              <a:t> </a:t>
            </a:r>
            <a:r>
              <a:rPr lang="pl-PL" sz="1600" dirty="0" err="1">
                <a:solidFill>
                  <a:schemeClr val="tx1">
                    <a:lumMod val="50000"/>
                  </a:schemeClr>
                </a:solidFill>
              </a:rPr>
              <a:t>fare</a:t>
            </a:r>
            <a:r>
              <a:rPr lang="pl-PL" sz="1600" dirty="0">
                <a:solidFill>
                  <a:schemeClr val="tx1">
                    <a:lumMod val="50000"/>
                  </a:schemeClr>
                </a:solidFill>
              </a:rPr>
              <a:t> </a:t>
            </a:r>
            <a:r>
              <a:rPr lang="pl-PL" sz="1600" dirty="0" err="1">
                <a:solidFill>
                  <a:schemeClr val="tx1">
                    <a:lumMod val="50000"/>
                  </a:schemeClr>
                </a:solidFill>
              </a:rPr>
              <a:t>bundle</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be </a:t>
            </a:r>
            <a:r>
              <a:rPr lang="pl-PL" sz="1600" dirty="0" err="1">
                <a:solidFill>
                  <a:schemeClr val="tx1">
                    <a:lumMod val="50000"/>
                  </a:schemeClr>
                </a:solidFill>
              </a:rPr>
              <a:t>possible</a:t>
            </a:r>
            <a:r>
              <a:rPr lang="pl-PL" sz="1600" dirty="0">
                <a:solidFill>
                  <a:schemeClr val="tx1">
                    <a:lumMod val="50000"/>
                  </a:schemeClr>
                </a:solidFill>
              </a:rPr>
              <a:t>. </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New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structure</a:t>
            </a:r>
            <a:r>
              <a:rPr lang="pl-PL" sz="1600" dirty="0">
                <a:solidFill>
                  <a:schemeClr val="tx1">
                    <a:lumMod val="50000"/>
                  </a:schemeClr>
                </a:solidFill>
              </a:rPr>
              <a:t> </a:t>
            </a:r>
            <a:r>
              <a:rPr lang="pl-PL" sz="1600" dirty="0" err="1">
                <a:solidFill>
                  <a:schemeClr val="tx1">
                    <a:lumMod val="50000"/>
                  </a:schemeClr>
                </a:solidFill>
              </a:rPr>
              <a:t>does</a:t>
            </a:r>
            <a:r>
              <a:rPr lang="pl-PL" sz="1600" dirty="0">
                <a:solidFill>
                  <a:schemeClr val="tx1">
                    <a:lumMod val="50000"/>
                  </a:schemeClr>
                </a:solidFill>
              </a:rPr>
              <a:t> not </a:t>
            </a:r>
            <a:r>
              <a:rPr lang="pl-PL" sz="1600" dirty="0" err="1">
                <a:solidFill>
                  <a:schemeClr val="tx1">
                    <a:lumMod val="50000"/>
                  </a:schemeClr>
                </a:solidFill>
              </a:rPr>
              <a:t>require</a:t>
            </a:r>
            <a:r>
              <a:rPr lang="pl-PL" sz="1600" dirty="0">
                <a:solidFill>
                  <a:schemeClr val="tx1">
                    <a:lumMod val="50000"/>
                  </a:schemeClr>
                </a:solidFill>
              </a:rPr>
              <a:t> </a:t>
            </a:r>
            <a:r>
              <a:rPr lang="pl-PL" sz="1600" dirty="0" err="1">
                <a:solidFill>
                  <a:schemeClr val="tx1">
                    <a:lumMod val="50000"/>
                  </a:schemeClr>
                </a:solidFill>
              </a:rPr>
              <a:t>changes</a:t>
            </a:r>
            <a:r>
              <a:rPr lang="pl-PL" sz="1600" dirty="0">
                <a:solidFill>
                  <a:schemeClr val="tx1">
                    <a:lumMod val="50000"/>
                  </a:schemeClr>
                </a:solidFill>
              </a:rPr>
              <a:t> in </a:t>
            </a:r>
            <a:r>
              <a:rPr lang="pl-PL" sz="1600" dirty="0" err="1">
                <a:solidFill>
                  <a:schemeClr val="tx1">
                    <a:lumMod val="50000"/>
                  </a:schemeClr>
                </a:solidFill>
              </a:rPr>
              <a:t>existing</a:t>
            </a:r>
            <a:r>
              <a:rPr lang="pl-PL" sz="1600" dirty="0">
                <a:solidFill>
                  <a:schemeClr val="tx1">
                    <a:lumMod val="50000"/>
                  </a:schemeClr>
                </a:solidFill>
              </a:rPr>
              <a:t> </a:t>
            </a:r>
            <a:r>
              <a:rPr lang="pl-PL" sz="1600" dirty="0" err="1">
                <a:solidFill>
                  <a:schemeClr val="tx1">
                    <a:lumMod val="50000"/>
                  </a:schemeClr>
                </a:solidFill>
              </a:rPr>
              <a:t>travel</a:t>
            </a:r>
            <a:r>
              <a:rPr lang="pl-PL" sz="1600" dirty="0">
                <a:solidFill>
                  <a:schemeClr val="tx1">
                    <a:lumMod val="50000"/>
                  </a:schemeClr>
                </a:solidFill>
              </a:rPr>
              <a:t> </a:t>
            </a:r>
            <a:r>
              <a:rPr lang="pl-PL" sz="1600" dirty="0" err="1">
                <a:solidFill>
                  <a:schemeClr val="tx1">
                    <a:lumMod val="50000"/>
                  </a:schemeClr>
                </a:solidFill>
              </a:rPr>
              <a:t>agency</a:t>
            </a:r>
            <a:r>
              <a:rPr lang="pl-PL" sz="1600" dirty="0">
                <a:solidFill>
                  <a:schemeClr val="tx1">
                    <a:lumMod val="50000"/>
                  </a:schemeClr>
                </a:solidFill>
              </a:rPr>
              <a:t> </a:t>
            </a:r>
            <a:r>
              <a:rPr lang="pl-PL" sz="1600" dirty="0" err="1">
                <a:solidFill>
                  <a:schemeClr val="tx1">
                    <a:lumMod val="50000"/>
                  </a:schemeClr>
                </a:solidFill>
              </a:rPr>
              <a:t>contracts</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err="1">
                <a:solidFill>
                  <a:schemeClr val="tx1">
                    <a:lumMod val="50000"/>
                  </a:schemeClr>
                </a:solidFill>
              </a:rPr>
              <a:t>Changes</a:t>
            </a:r>
            <a:r>
              <a:rPr lang="pl-PL" sz="1600" dirty="0">
                <a:solidFill>
                  <a:schemeClr val="tx1">
                    <a:lumMod val="50000"/>
                  </a:schemeClr>
                </a:solidFill>
              </a:rPr>
              <a:t> </a:t>
            </a:r>
            <a:r>
              <a:rPr lang="pl-PL" sz="1600" dirty="0" err="1">
                <a:solidFill>
                  <a:schemeClr val="tx1">
                    <a:lumMod val="50000"/>
                  </a:schemeClr>
                </a:solidFill>
              </a:rPr>
              <a:t>apply</a:t>
            </a:r>
            <a:r>
              <a:rPr lang="pl-PL" sz="1600" dirty="0">
                <a:solidFill>
                  <a:schemeClr val="tx1">
                    <a:lumMod val="50000"/>
                  </a:schemeClr>
                </a:solidFill>
              </a:rPr>
              <a:t> </a:t>
            </a:r>
            <a:r>
              <a:rPr lang="pl-PL" sz="1600" dirty="0" err="1">
                <a:solidFill>
                  <a:schemeClr val="tx1">
                    <a:lumMod val="50000"/>
                  </a:schemeClr>
                </a:solidFill>
              </a:rPr>
              <a:t>only</a:t>
            </a:r>
            <a:r>
              <a:rPr lang="pl-PL" sz="1600" dirty="0">
                <a:solidFill>
                  <a:schemeClr val="tx1">
                    <a:lumMod val="50000"/>
                  </a:schemeClr>
                </a:solidFill>
              </a:rPr>
              <a:t> to the </a:t>
            </a:r>
            <a:r>
              <a:rPr lang="pl-PL" sz="1600" dirty="0" err="1">
                <a:solidFill>
                  <a:schemeClr val="tx1">
                    <a:lumMod val="50000"/>
                  </a:schemeClr>
                </a:solidFill>
              </a:rPr>
              <a:t>Economy</a:t>
            </a:r>
            <a:r>
              <a:rPr lang="pl-PL" sz="1600" dirty="0">
                <a:solidFill>
                  <a:schemeClr val="tx1">
                    <a:lumMod val="50000"/>
                  </a:schemeClr>
                </a:solidFill>
              </a:rPr>
              <a:t> Class.</a:t>
            </a:r>
          </a:p>
        </p:txBody>
      </p:sp>
      <p:sp>
        <p:nvSpPr>
          <p:cNvPr id="6" name="AutoShape 89"/>
          <p:cNvSpPr>
            <a:spLocks/>
          </p:cNvSpPr>
          <p:nvPr/>
        </p:nvSpPr>
        <p:spPr bwMode="auto">
          <a:xfrm>
            <a:off x="9138660" y="1095467"/>
            <a:ext cx="974366" cy="1078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B98"/>
          </a:solidFill>
          <a:ln>
            <a:noFill/>
          </a:ln>
          <a:effectLst/>
          <a:extLst/>
        </p:spPr>
        <p:txBody>
          <a:bodyPr lIns="40103" tIns="40103" rIns="40103" bIns="40103" anchor="ctr"/>
          <a:lstStyle/>
          <a:p>
            <a:pPr defTabSz="360930">
              <a:defRPr/>
            </a:pPr>
            <a:endParaRPr lang="es-ES" sz="2316">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 name="pole tekstowe 1"/>
          <p:cNvSpPr txBox="1"/>
          <p:nvPr/>
        </p:nvSpPr>
        <p:spPr>
          <a:xfrm>
            <a:off x="930523" y="6699379"/>
            <a:ext cx="2773730" cy="276999"/>
          </a:xfrm>
          <a:prstGeom prst="rect">
            <a:avLst/>
          </a:prstGeom>
          <a:noFill/>
        </p:spPr>
        <p:txBody>
          <a:bodyPr wrap="square" rtlCol="0">
            <a:spAutoFit/>
          </a:bodyPr>
          <a:lstStyle/>
          <a:p>
            <a:r>
              <a:rPr lang="pl-PL" sz="1200" dirty="0" smtClean="0">
                <a:solidFill>
                  <a:schemeClr val="tx1">
                    <a:lumMod val="50000"/>
                  </a:schemeClr>
                </a:solidFill>
              </a:rPr>
              <a:t>*VAB </a:t>
            </a:r>
            <a:r>
              <a:rPr lang="pl-PL" sz="1200" dirty="0" err="1" smtClean="0">
                <a:solidFill>
                  <a:schemeClr val="tx1">
                    <a:lumMod val="50000"/>
                  </a:schemeClr>
                </a:solidFill>
              </a:rPr>
              <a:t>will</a:t>
            </a:r>
            <a:r>
              <a:rPr lang="pl-PL" sz="1200" dirty="0" smtClean="0">
                <a:solidFill>
                  <a:schemeClr val="tx1">
                    <a:lumMod val="50000"/>
                  </a:schemeClr>
                </a:solidFill>
              </a:rPr>
              <a:t> not be </a:t>
            </a:r>
            <a:r>
              <a:rPr lang="pl-PL" sz="1200" dirty="0" err="1" smtClean="0">
                <a:solidFill>
                  <a:schemeClr val="tx1">
                    <a:lumMod val="50000"/>
                  </a:schemeClr>
                </a:solidFill>
              </a:rPr>
              <a:t>implemented</a:t>
            </a:r>
            <a:r>
              <a:rPr lang="pl-PL" sz="1200" dirty="0" smtClean="0">
                <a:solidFill>
                  <a:schemeClr val="tx1">
                    <a:lumMod val="50000"/>
                  </a:schemeClr>
                </a:solidFill>
              </a:rPr>
              <a:t> on TSE</a:t>
            </a:r>
            <a:endParaRPr lang="pl-PL" sz="1200" dirty="0">
              <a:solidFill>
                <a:schemeClr val="tx1">
                  <a:lumMod val="50000"/>
                </a:schemeClr>
              </a:solidFill>
            </a:endParaRPr>
          </a:p>
        </p:txBody>
      </p:sp>
      <p:sp>
        <p:nvSpPr>
          <p:cNvPr id="7"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110673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NEW FARES IN PRACTICE</a:t>
            </a:r>
          </a:p>
        </p:txBody>
      </p:sp>
      <p:sp>
        <p:nvSpPr>
          <p:cNvPr id="13" name="pole tekstowe 12"/>
          <p:cNvSpPr txBox="1"/>
          <p:nvPr/>
        </p:nvSpPr>
        <p:spPr>
          <a:xfrm>
            <a:off x="930524" y="1095467"/>
            <a:ext cx="7933558" cy="5844691"/>
          </a:xfrm>
          <a:prstGeom prst="rect">
            <a:avLst/>
          </a:prstGeom>
          <a:noFill/>
        </p:spPr>
        <p:txBody>
          <a:bodyPr wrap="square" lIns="88404" tIns="44203" rIns="88404" bIns="44203" rtlCol="0">
            <a:spAutoFit/>
          </a:bodyPr>
          <a:lstStyle/>
          <a:p>
            <a:pPr marL="276270" indent="-276270">
              <a:spcAft>
                <a:spcPts val="1160"/>
              </a:spcAft>
              <a:buClr>
                <a:schemeClr val="tx2"/>
              </a:buClr>
              <a:buFont typeface="Wingdings" panose="05000000000000000000" pitchFamily="2" charset="2"/>
              <a:buChar char="§"/>
            </a:pPr>
            <a:r>
              <a:rPr lang="en-US" sz="1600" dirty="0">
                <a:solidFill>
                  <a:schemeClr val="tx1">
                    <a:lumMod val="50000"/>
                  </a:schemeClr>
                </a:solidFill>
              </a:rPr>
              <a:t>The new price concept includes very affordable flexible tickets. If the S-Class is available on a flight, for example, the passenger is able to purchase a very affordable flexible ticket with the 'Flex' fare and enjoy significant savings over the former fare concept (flexibility only available starting with the B-class). On the other hand, the passenger could theoretically opt for a 'Saver' fare on a flight on which only the Y-class is still available – and would then have purchased an expensive ticket which could neither be rebooked nor refunded. </a:t>
            </a:r>
            <a:r>
              <a:rPr lang="en-US" sz="1600" u="sng" dirty="0">
                <a:solidFill>
                  <a:schemeClr val="tx1">
                    <a:lumMod val="50000"/>
                  </a:schemeClr>
                </a:solidFill>
              </a:rPr>
              <a:t>The price of the ticket therefore, does not determine its flexibility anymore.</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New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cannot</a:t>
            </a:r>
            <a:r>
              <a:rPr lang="pl-PL" sz="1600" dirty="0">
                <a:solidFill>
                  <a:schemeClr val="tx1">
                    <a:lumMod val="50000"/>
                  </a:schemeClr>
                </a:solidFill>
              </a:rPr>
              <a:t> be </a:t>
            </a:r>
            <a:r>
              <a:rPr lang="pl-PL" sz="1600" dirty="0" err="1">
                <a:solidFill>
                  <a:schemeClr val="tx1">
                    <a:lumMod val="50000"/>
                  </a:schemeClr>
                </a:solidFill>
              </a:rPr>
              <a:t>combined</a:t>
            </a:r>
            <a:r>
              <a:rPr lang="pl-PL" sz="1600" dirty="0">
                <a:solidFill>
                  <a:schemeClr val="tx1">
                    <a:lumMod val="50000"/>
                  </a:schemeClr>
                </a:solidFill>
              </a:rPr>
              <a:t> with the </a:t>
            </a:r>
            <a:r>
              <a:rPr lang="pl-PL" sz="1600" dirty="0" err="1">
                <a:solidFill>
                  <a:schemeClr val="tx1">
                    <a:lumMod val="50000"/>
                  </a:schemeClr>
                </a:solidFill>
              </a:rPr>
              <a:t>fares</a:t>
            </a:r>
            <a:r>
              <a:rPr lang="pl-PL" sz="1600" dirty="0">
                <a:solidFill>
                  <a:schemeClr val="tx1">
                    <a:lumMod val="50000"/>
                  </a:schemeClr>
                </a:solidFill>
              </a:rPr>
              <a:t> for </a:t>
            </a:r>
            <a:r>
              <a:rPr lang="pl-PL" sz="1600" dirty="0" err="1">
                <a:solidFill>
                  <a:schemeClr val="tx1">
                    <a:lumMod val="50000"/>
                  </a:schemeClr>
                </a:solidFill>
              </a:rPr>
              <a:t>long-haul</a:t>
            </a:r>
            <a:r>
              <a:rPr lang="pl-PL" sz="1600" dirty="0">
                <a:solidFill>
                  <a:schemeClr val="tx1">
                    <a:lumMod val="50000"/>
                  </a:schemeClr>
                </a:solidFill>
              </a:rPr>
              <a:t> </a:t>
            </a:r>
            <a:r>
              <a:rPr lang="pl-PL" sz="1600" dirty="0" err="1">
                <a:solidFill>
                  <a:schemeClr val="tx1">
                    <a:lumMod val="50000"/>
                  </a:schemeClr>
                </a:solidFill>
              </a:rPr>
              <a:t>flights</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On </a:t>
            </a:r>
            <a:r>
              <a:rPr lang="pl-PL" sz="1600" dirty="0" err="1">
                <a:solidFill>
                  <a:schemeClr val="tx1">
                    <a:lumMod val="50000"/>
                  </a:schemeClr>
                </a:solidFill>
              </a:rPr>
              <a:t>codeshare</a:t>
            </a:r>
            <a:r>
              <a:rPr lang="pl-PL" sz="1600" dirty="0">
                <a:solidFill>
                  <a:schemeClr val="tx1">
                    <a:lumMod val="50000"/>
                  </a:schemeClr>
                </a:solidFill>
              </a:rPr>
              <a:t> </a:t>
            </a:r>
            <a:r>
              <a:rPr lang="pl-PL" sz="1600" dirty="0" err="1">
                <a:solidFill>
                  <a:schemeClr val="tx1">
                    <a:lumMod val="50000"/>
                  </a:schemeClr>
                </a:solidFill>
              </a:rPr>
              <a:t>flights</a:t>
            </a:r>
            <a:r>
              <a:rPr lang="pl-PL" sz="1600" dirty="0">
                <a:solidFill>
                  <a:schemeClr val="tx1">
                    <a:lumMod val="50000"/>
                  </a:schemeClr>
                </a:solidFill>
              </a:rPr>
              <a:t> </a:t>
            </a:r>
            <a:r>
              <a:rPr lang="pl-PL" sz="1600" dirty="0" err="1">
                <a:solidFill>
                  <a:schemeClr val="tx1">
                    <a:lumMod val="50000"/>
                  </a:schemeClr>
                </a:solidFill>
              </a:rPr>
              <a:t>only</a:t>
            </a:r>
            <a:r>
              <a:rPr lang="pl-PL" sz="1600" dirty="0">
                <a:solidFill>
                  <a:schemeClr val="tx1">
                    <a:lumMod val="50000"/>
                  </a:schemeClr>
                </a:solidFill>
              </a:rPr>
              <a:t> Standard and </a:t>
            </a:r>
            <a:r>
              <a:rPr lang="pl-PL" sz="1600" dirty="0" err="1">
                <a:solidFill>
                  <a:schemeClr val="tx1">
                    <a:lumMod val="50000"/>
                  </a:schemeClr>
                </a:solidFill>
              </a:rPr>
              <a:t>Flex</a:t>
            </a:r>
            <a:r>
              <a:rPr lang="pl-PL" sz="1600" dirty="0">
                <a:solidFill>
                  <a:schemeClr val="tx1">
                    <a:lumMod val="50000"/>
                  </a:schemeClr>
                </a:solidFill>
              </a:rPr>
              <a:t> </a:t>
            </a:r>
            <a:r>
              <a:rPr lang="pl-PL" sz="1600" dirty="0" err="1">
                <a:solidFill>
                  <a:schemeClr val="tx1">
                    <a:lumMod val="50000"/>
                  </a:schemeClr>
                </a:solidFill>
              </a:rPr>
              <a:t>bundles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be </a:t>
            </a:r>
            <a:r>
              <a:rPr lang="pl-PL" sz="1600" dirty="0" err="1">
                <a:solidFill>
                  <a:schemeClr val="tx1">
                    <a:lumMod val="50000"/>
                  </a:schemeClr>
                </a:solidFill>
              </a:rPr>
              <a:t>available</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a:solidFill>
                  <a:schemeClr val="tx1">
                    <a:lumMod val="50000"/>
                  </a:schemeClr>
                </a:solidFill>
              </a:rPr>
              <a:t>The </a:t>
            </a:r>
            <a:r>
              <a:rPr lang="pl-PL" sz="1600" dirty="0" err="1">
                <a:solidFill>
                  <a:schemeClr val="tx1">
                    <a:lumMod val="50000"/>
                  </a:schemeClr>
                </a:solidFill>
              </a:rPr>
              <a:t>unpublished</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a:t>
            </a:r>
            <a:r>
              <a:rPr lang="pl-PL" sz="1600" dirty="0" err="1">
                <a:solidFill>
                  <a:schemeClr val="tx1">
                    <a:lumMod val="50000"/>
                  </a:schemeClr>
                </a:solidFill>
              </a:rPr>
              <a:t>remain</a:t>
            </a:r>
            <a:r>
              <a:rPr lang="pl-PL" sz="1600" dirty="0">
                <a:solidFill>
                  <a:schemeClr val="tx1">
                    <a:lumMod val="50000"/>
                  </a:schemeClr>
                </a:solidFill>
              </a:rPr>
              <a:t> </a:t>
            </a:r>
            <a:r>
              <a:rPr lang="pl-PL" sz="1600" dirty="0" err="1">
                <a:solidFill>
                  <a:schemeClr val="tx1">
                    <a:lumMod val="50000"/>
                  </a:schemeClr>
                </a:solidFill>
              </a:rPr>
              <a:t>unchanged</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err="1">
                <a:solidFill>
                  <a:schemeClr val="tx1">
                    <a:lumMod val="50000"/>
                  </a:schemeClr>
                </a:solidFill>
              </a:rPr>
              <a:t>Groups</a:t>
            </a:r>
            <a:r>
              <a:rPr lang="pl-PL" sz="1600" dirty="0">
                <a:solidFill>
                  <a:schemeClr val="tx1">
                    <a:lumMod val="50000"/>
                  </a:schemeClr>
                </a:solidFill>
              </a:rPr>
              <a:t> </a:t>
            </a:r>
            <a:r>
              <a:rPr lang="pl-PL" sz="1600" dirty="0" err="1">
                <a:solidFill>
                  <a:schemeClr val="tx1">
                    <a:lumMod val="50000"/>
                  </a:schemeClr>
                </a:solidFill>
              </a:rPr>
              <a:t>remain</a:t>
            </a:r>
            <a:r>
              <a:rPr lang="pl-PL" sz="1600" dirty="0">
                <a:solidFill>
                  <a:schemeClr val="tx1">
                    <a:lumMod val="50000"/>
                  </a:schemeClr>
                </a:solidFill>
              </a:rPr>
              <a:t> </a:t>
            </a:r>
            <a:r>
              <a:rPr lang="pl-PL" sz="1600" dirty="0" err="1">
                <a:solidFill>
                  <a:schemeClr val="tx1">
                    <a:lumMod val="50000"/>
                  </a:schemeClr>
                </a:solidFill>
              </a:rPr>
              <a:t>subject</a:t>
            </a:r>
            <a:r>
              <a:rPr lang="pl-PL" sz="1600" dirty="0">
                <a:solidFill>
                  <a:schemeClr val="tx1">
                    <a:lumMod val="50000"/>
                  </a:schemeClr>
                </a:solidFill>
              </a:rPr>
              <a:t> to </a:t>
            </a:r>
            <a:r>
              <a:rPr lang="pl-PL" sz="1600" dirty="0" err="1">
                <a:solidFill>
                  <a:schemeClr val="tx1">
                    <a:lumMod val="50000"/>
                  </a:schemeClr>
                </a:solidFill>
              </a:rPr>
              <a:t>group</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No </a:t>
            </a:r>
            <a:r>
              <a:rPr lang="pl-PL" sz="1600" dirty="0" err="1">
                <a:solidFill>
                  <a:schemeClr val="tx1">
                    <a:lumMod val="50000"/>
                  </a:schemeClr>
                </a:solidFill>
              </a:rPr>
              <a:t>changes</a:t>
            </a:r>
            <a:r>
              <a:rPr lang="pl-PL" sz="1600" dirty="0">
                <a:solidFill>
                  <a:schemeClr val="tx1">
                    <a:lumMod val="50000"/>
                  </a:schemeClr>
                </a:solidFill>
              </a:rPr>
              <a:t> to the </a:t>
            </a:r>
            <a:r>
              <a:rPr lang="pl-PL" sz="1600" dirty="0" err="1">
                <a:solidFill>
                  <a:schemeClr val="tx1">
                    <a:lumMod val="50000"/>
                  </a:schemeClr>
                </a:solidFill>
              </a:rPr>
              <a:t>current</a:t>
            </a:r>
            <a:r>
              <a:rPr lang="pl-PL" sz="1600" dirty="0">
                <a:solidFill>
                  <a:schemeClr val="tx1">
                    <a:lumMod val="50000"/>
                  </a:schemeClr>
                </a:solidFill>
              </a:rPr>
              <a:t> </a:t>
            </a:r>
            <a:r>
              <a:rPr lang="pl-PL" sz="1600" dirty="0" err="1">
                <a:solidFill>
                  <a:schemeClr val="tx1">
                    <a:lumMod val="50000"/>
                  </a:schemeClr>
                </a:solidFill>
              </a:rPr>
              <a:t>rules</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err="1">
                <a:solidFill>
                  <a:schemeClr val="tx1">
                    <a:lumMod val="50000"/>
                  </a:schemeClr>
                </a:solidFill>
              </a:rPr>
              <a:t>Benefits</a:t>
            </a:r>
            <a:r>
              <a:rPr lang="pl-PL" sz="1600" dirty="0">
                <a:solidFill>
                  <a:schemeClr val="tx1">
                    <a:lumMod val="50000"/>
                  </a:schemeClr>
                </a:solidFill>
              </a:rPr>
              <a:t> for status </a:t>
            </a:r>
            <a:r>
              <a:rPr lang="pl-PL" sz="1600" dirty="0" err="1">
                <a:solidFill>
                  <a:schemeClr val="tx1">
                    <a:lumMod val="50000"/>
                  </a:schemeClr>
                </a:solidFill>
              </a:rPr>
              <a:t>members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a:t>
            </a:r>
            <a:r>
              <a:rPr lang="pl-PL" sz="1600" dirty="0" err="1">
                <a:solidFill>
                  <a:schemeClr val="tx1">
                    <a:lumMod val="50000"/>
                  </a:schemeClr>
                </a:solidFill>
              </a:rPr>
              <a:t>remain</a:t>
            </a:r>
            <a:r>
              <a:rPr lang="pl-PL" sz="1600" dirty="0">
                <a:solidFill>
                  <a:schemeClr val="tx1">
                    <a:lumMod val="50000"/>
                  </a:schemeClr>
                </a:solidFill>
              </a:rPr>
              <a:t> </a:t>
            </a:r>
            <a:r>
              <a:rPr lang="pl-PL" sz="1600" dirty="0" err="1">
                <a:solidFill>
                  <a:schemeClr val="tx1">
                    <a:lumMod val="50000"/>
                  </a:schemeClr>
                </a:solidFill>
              </a:rPr>
              <a:t>unchanged</a:t>
            </a:r>
            <a:r>
              <a:rPr lang="pl-PL" sz="1600" dirty="0">
                <a:solidFill>
                  <a:schemeClr val="tx1">
                    <a:lumMod val="50000"/>
                  </a:schemeClr>
                </a:solidFill>
              </a:rPr>
              <a:t>. </a:t>
            </a:r>
            <a:r>
              <a:rPr lang="pl-PL" sz="1600" dirty="0" err="1">
                <a:solidFill>
                  <a:schemeClr val="tx1">
                    <a:lumMod val="50000"/>
                  </a:schemeClr>
                </a:solidFill>
              </a:rPr>
              <a:t>That</a:t>
            </a:r>
            <a:r>
              <a:rPr lang="pl-PL" sz="1600" dirty="0">
                <a:solidFill>
                  <a:schemeClr val="tx1">
                    <a:lumMod val="50000"/>
                  </a:schemeClr>
                </a:solidFill>
              </a:rPr>
              <a:t> </a:t>
            </a:r>
            <a:r>
              <a:rPr lang="pl-PL" sz="1600" dirty="0" err="1">
                <a:solidFill>
                  <a:schemeClr val="tx1">
                    <a:lumMod val="50000"/>
                  </a:schemeClr>
                </a:solidFill>
              </a:rPr>
              <a:t>means</a:t>
            </a:r>
            <a:r>
              <a:rPr lang="pl-PL" sz="1600" dirty="0">
                <a:solidFill>
                  <a:schemeClr val="tx1">
                    <a:lumMod val="50000"/>
                  </a:schemeClr>
                </a:solidFill>
              </a:rPr>
              <a:t> </a:t>
            </a:r>
            <a:r>
              <a:rPr lang="pl-PL" sz="1600" dirty="0" err="1">
                <a:solidFill>
                  <a:schemeClr val="tx1">
                    <a:lumMod val="50000"/>
                  </a:schemeClr>
                </a:solidFill>
              </a:rPr>
              <a:t>that</a:t>
            </a:r>
            <a:r>
              <a:rPr lang="pl-PL" sz="1600" dirty="0">
                <a:solidFill>
                  <a:schemeClr val="tx1">
                    <a:lumMod val="50000"/>
                  </a:schemeClr>
                </a:solidFill>
              </a:rPr>
              <a:t> the status </a:t>
            </a:r>
            <a:r>
              <a:rPr lang="pl-PL" sz="1600" dirty="0" err="1">
                <a:solidFill>
                  <a:schemeClr val="tx1">
                    <a:lumMod val="50000"/>
                  </a:schemeClr>
                </a:solidFill>
              </a:rPr>
              <a:t>members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a:t>
            </a:r>
            <a:r>
              <a:rPr lang="pl-PL" sz="1600" dirty="0" err="1">
                <a:solidFill>
                  <a:schemeClr val="tx1">
                    <a:lumMod val="50000"/>
                  </a:schemeClr>
                </a:solidFill>
              </a:rPr>
              <a:t>have</a:t>
            </a:r>
            <a:r>
              <a:rPr lang="pl-PL" sz="1600" dirty="0">
                <a:solidFill>
                  <a:schemeClr val="tx1">
                    <a:lumMod val="50000"/>
                  </a:schemeClr>
                </a:solidFill>
              </a:rPr>
              <a:t> </a:t>
            </a:r>
            <a:r>
              <a:rPr lang="pl-PL" sz="1600" dirty="0" err="1">
                <a:solidFill>
                  <a:schemeClr val="tx1">
                    <a:lumMod val="50000"/>
                  </a:schemeClr>
                </a:solidFill>
              </a:rPr>
              <a:t>additional</a:t>
            </a:r>
            <a:r>
              <a:rPr lang="pl-PL" sz="1600" dirty="0">
                <a:solidFill>
                  <a:schemeClr val="tx1">
                    <a:lumMod val="50000"/>
                  </a:schemeClr>
                </a:solidFill>
              </a:rPr>
              <a:t> </a:t>
            </a:r>
            <a:r>
              <a:rPr lang="pl-PL" sz="1600" dirty="0" err="1">
                <a:solidFill>
                  <a:schemeClr val="tx1">
                    <a:lumMod val="50000"/>
                  </a:schemeClr>
                </a:solidFill>
              </a:rPr>
              <a:t>luggage</a:t>
            </a:r>
            <a:r>
              <a:rPr lang="pl-PL" sz="1600" dirty="0">
                <a:solidFill>
                  <a:schemeClr val="tx1">
                    <a:lumMod val="50000"/>
                  </a:schemeClr>
                </a:solidFill>
              </a:rPr>
              <a:t> in </a:t>
            </a:r>
            <a:r>
              <a:rPr lang="pl-PL" sz="1600" dirty="0" err="1">
                <a:solidFill>
                  <a:schemeClr val="tx1">
                    <a:lumMod val="50000"/>
                  </a:schemeClr>
                </a:solidFill>
              </a:rPr>
              <a:t>Saver</a:t>
            </a:r>
            <a:r>
              <a:rPr lang="pl-PL" sz="1600" dirty="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smtClean="0">
                <a:solidFill>
                  <a:schemeClr val="tx1">
                    <a:lumMod val="50000"/>
                  </a:schemeClr>
                </a:solidFill>
              </a:rPr>
              <a:t>In the </a:t>
            </a:r>
            <a:r>
              <a:rPr lang="pl-PL" sz="1600" dirty="0" err="1" smtClean="0">
                <a:solidFill>
                  <a:schemeClr val="tx1">
                    <a:lumMod val="50000"/>
                  </a:schemeClr>
                </a:solidFill>
              </a:rPr>
              <a:t>new</a:t>
            </a:r>
            <a:r>
              <a:rPr lang="pl-PL" sz="1600" dirty="0" smtClean="0">
                <a:solidFill>
                  <a:schemeClr val="tx1">
                    <a:lumMod val="50000"/>
                  </a:schemeClr>
                </a:solidFill>
              </a:rPr>
              <a:t> </a:t>
            </a:r>
            <a:r>
              <a:rPr lang="pl-PL" sz="1600" dirty="0" err="1" smtClean="0">
                <a:solidFill>
                  <a:schemeClr val="tx1">
                    <a:lumMod val="50000"/>
                  </a:schemeClr>
                </a:solidFill>
              </a:rPr>
              <a:t>Economy</a:t>
            </a:r>
            <a:r>
              <a:rPr lang="pl-PL" sz="1600" dirty="0" smtClean="0">
                <a:solidFill>
                  <a:schemeClr val="tx1">
                    <a:lumMod val="50000"/>
                  </a:schemeClr>
                </a:solidFill>
              </a:rPr>
              <a:t> </a:t>
            </a:r>
            <a:r>
              <a:rPr lang="pl-PL" sz="1600" dirty="0" err="1" smtClean="0">
                <a:solidFill>
                  <a:schemeClr val="tx1">
                    <a:lumMod val="50000"/>
                  </a:schemeClr>
                </a:solidFill>
              </a:rPr>
              <a:t>fare</a:t>
            </a:r>
            <a:r>
              <a:rPr lang="pl-PL" sz="1600" dirty="0" smtClean="0">
                <a:solidFill>
                  <a:schemeClr val="tx1">
                    <a:lumMod val="50000"/>
                  </a:schemeClr>
                </a:solidFill>
              </a:rPr>
              <a:t> </a:t>
            </a:r>
            <a:r>
              <a:rPr lang="pl-PL" sz="1600" dirty="0" err="1" smtClean="0">
                <a:solidFill>
                  <a:schemeClr val="tx1">
                    <a:lumMod val="50000"/>
                  </a:schemeClr>
                </a:solidFill>
              </a:rPr>
              <a:t>structure</a:t>
            </a:r>
            <a:r>
              <a:rPr lang="pl-PL" sz="1600" dirty="0" smtClean="0">
                <a:solidFill>
                  <a:schemeClr val="tx1">
                    <a:lumMod val="50000"/>
                  </a:schemeClr>
                </a:solidFill>
              </a:rPr>
              <a:t> </a:t>
            </a:r>
            <a:r>
              <a:rPr lang="pl-PL" sz="1600" dirty="0" err="1" smtClean="0">
                <a:solidFill>
                  <a:schemeClr val="tx1">
                    <a:lumMod val="50000"/>
                  </a:schemeClr>
                </a:solidFill>
              </a:rPr>
              <a:t>concept</a:t>
            </a:r>
            <a:r>
              <a:rPr lang="pl-PL" sz="1600" dirty="0" smtClean="0">
                <a:solidFill>
                  <a:schemeClr val="tx1">
                    <a:lumMod val="50000"/>
                  </a:schemeClr>
                </a:solidFill>
              </a:rPr>
              <a:t> </a:t>
            </a:r>
            <a:r>
              <a:rPr lang="en-US" sz="1600" dirty="0">
                <a:solidFill>
                  <a:schemeClr val="tx1">
                    <a:lumMod val="50000"/>
                  </a:schemeClr>
                </a:solidFill>
              </a:rPr>
              <a:t>after the purchase paying a fee to upgrade from one bundle to another is not </a:t>
            </a:r>
            <a:r>
              <a:rPr lang="en-US" sz="1600" dirty="0" smtClean="0">
                <a:solidFill>
                  <a:schemeClr val="tx1">
                    <a:lumMod val="50000"/>
                  </a:schemeClr>
                </a:solidFill>
              </a:rPr>
              <a:t>permitted</a:t>
            </a:r>
            <a:r>
              <a:rPr lang="pl-PL" sz="1600" dirty="0" smtClean="0">
                <a:solidFill>
                  <a:schemeClr val="tx1">
                    <a:lumMod val="50000"/>
                  </a:schemeClr>
                </a:solidFill>
              </a:rPr>
              <a:t>, for </a:t>
            </a:r>
            <a:r>
              <a:rPr lang="pl-PL" sz="1600" dirty="0" err="1" smtClean="0">
                <a:solidFill>
                  <a:schemeClr val="tx1">
                    <a:lumMod val="50000"/>
                  </a:schemeClr>
                </a:solidFill>
              </a:rPr>
              <a:t>example</a:t>
            </a:r>
            <a:r>
              <a:rPr lang="pl-PL" sz="1600" dirty="0" smtClean="0">
                <a:solidFill>
                  <a:schemeClr val="tx1">
                    <a:lumMod val="50000"/>
                  </a:schemeClr>
                </a:solidFill>
              </a:rPr>
              <a:t>, the </a:t>
            </a:r>
            <a:r>
              <a:rPr lang="en-US" sz="1600" dirty="0" smtClean="0">
                <a:solidFill>
                  <a:schemeClr val="tx1">
                    <a:lumMod val="50000"/>
                  </a:schemeClr>
                </a:solidFill>
              </a:rPr>
              <a:t>upgrade </a:t>
            </a:r>
            <a:r>
              <a:rPr lang="en-US" sz="1600" dirty="0">
                <a:solidFill>
                  <a:schemeClr val="tx1">
                    <a:lumMod val="50000"/>
                  </a:schemeClr>
                </a:solidFill>
              </a:rPr>
              <a:t>from </a:t>
            </a:r>
            <a:r>
              <a:rPr lang="en-US" sz="1600" dirty="0" smtClean="0">
                <a:solidFill>
                  <a:schemeClr val="tx1">
                    <a:lumMod val="50000"/>
                  </a:schemeClr>
                </a:solidFill>
              </a:rPr>
              <a:t>Economy Saver</a:t>
            </a:r>
            <a:r>
              <a:rPr lang="pl-PL" sz="1600" dirty="0" smtClean="0">
                <a:solidFill>
                  <a:schemeClr val="tx1">
                    <a:lumMod val="50000"/>
                  </a:schemeClr>
                </a:solidFill>
              </a:rPr>
              <a:t> </a:t>
            </a:r>
            <a:r>
              <a:rPr lang="en-US" sz="1600" dirty="0" smtClean="0">
                <a:solidFill>
                  <a:schemeClr val="tx1">
                    <a:lumMod val="50000"/>
                  </a:schemeClr>
                </a:solidFill>
              </a:rPr>
              <a:t>to</a:t>
            </a:r>
            <a:r>
              <a:rPr lang="pl-PL" sz="1600" dirty="0" smtClean="0">
                <a:solidFill>
                  <a:schemeClr val="tx1">
                    <a:lumMod val="50000"/>
                  </a:schemeClr>
                </a:solidFill>
              </a:rPr>
              <a:t> </a:t>
            </a:r>
            <a:r>
              <a:rPr lang="en-US" sz="1600" dirty="0" smtClean="0">
                <a:solidFill>
                  <a:schemeClr val="tx1">
                    <a:lumMod val="50000"/>
                  </a:schemeClr>
                </a:solidFill>
              </a:rPr>
              <a:t>Economy Standard</a:t>
            </a:r>
            <a:r>
              <a:rPr lang="pl-PL" sz="1600" dirty="0" smtClean="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smtClean="0">
                <a:solidFill>
                  <a:schemeClr val="tx1">
                    <a:lumMod val="50000"/>
                  </a:schemeClr>
                </a:solidFill>
              </a:rPr>
              <a:t>In the </a:t>
            </a:r>
            <a:r>
              <a:rPr lang="pl-PL" sz="1600" dirty="0" err="1" smtClean="0">
                <a:solidFill>
                  <a:schemeClr val="tx1">
                    <a:lumMod val="50000"/>
                  </a:schemeClr>
                </a:solidFill>
              </a:rPr>
              <a:t>new</a:t>
            </a:r>
            <a:r>
              <a:rPr lang="pl-PL" sz="1600" dirty="0" smtClean="0">
                <a:solidFill>
                  <a:schemeClr val="tx1">
                    <a:lumMod val="50000"/>
                  </a:schemeClr>
                </a:solidFill>
              </a:rPr>
              <a:t> </a:t>
            </a:r>
            <a:r>
              <a:rPr lang="pl-PL" sz="1600" dirty="0" err="1" smtClean="0">
                <a:solidFill>
                  <a:schemeClr val="tx1">
                    <a:lumMod val="50000"/>
                  </a:schemeClr>
                </a:solidFill>
              </a:rPr>
              <a:t>Economy</a:t>
            </a:r>
            <a:r>
              <a:rPr lang="pl-PL" sz="1600" dirty="0" smtClean="0">
                <a:solidFill>
                  <a:schemeClr val="tx1">
                    <a:lumMod val="50000"/>
                  </a:schemeClr>
                </a:solidFill>
              </a:rPr>
              <a:t> </a:t>
            </a:r>
            <a:r>
              <a:rPr lang="pl-PL" sz="1600" dirty="0" err="1" smtClean="0">
                <a:solidFill>
                  <a:schemeClr val="tx1">
                    <a:lumMod val="50000"/>
                  </a:schemeClr>
                </a:solidFill>
              </a:rPr>
              <a:t>fare</a:t>
            </a:r>
            <a:r>
              <a:rPr lang="pl-PL" sz="1600" dirty="0" smtClean="0">
                <a:solidFill>
                  <a:schemeClr val="tx1">
                    <a:lumMod val="50000"/>
                  </a:schemeClr>
                </a:solidFill>
              </a:rPr>
              <a:t> </a:t>
            </a:r>
            <a:r>
              <a:rPr lang="pl-PL" sz="1600" dirty="0" err="1" smtClean="0">
                <a:solidFill>
                  <a:schemeClr val="tx1">
                    <a:lumMod val="50000"/>
                  </a:schemeClr>
                </a:solidFill>
              </a:rPr>
              <a:t>structure</a:t>
            </a:r>
            <a:r>
              <a:rPr lang="pl-PL" sz="1600" dirty="0" smtClean="0">
                <a:solidFill>
                  <a:schemeClr val="tx1">
                    <a:lumMod val="50000"/>
                  </a:schemeClr>
                </a:solidFill>
              </a:rPr>
              <a:t> </a:t>
            </a:r>
            <a:r>
              <a:rPr lang="pl-PL" sz="1600" dirty="0" err="1" smtClean="0">
                <a:solidFill>
                  <a:schemeClr val="tx1">
                    <a:lumMod val="50000"/>
                  </a:schemeClr>
                </a:solidFill>
              </a:rPr>
              <a:t>concept</a:t>
            </a:r>
            <a:r>
              <a:rPr lang="pl-PL" sz="1600" dirty="0" smtClean="0">
                <a:solidFill>
                  <a:schemeClr val="tx1">
                    <a:lumMod val="50000"/>
                  </a:schemeClr>
                </a:solidFill>
              </a:rPr>
              <a:t> </a:t>
            </a:r>
            <a:r>
              <a:rPr lang="en-US" sz="1600" dirty="0" smtClean="0">
                <a:solidFill>
                  <a:schemeClr val="tx1">
                    <a:lumMod val="50000"/>
                  </a:schemeClr>
                </a:solidFill>
              </a:rPr>
              <a:t>there are no refunds for unused services in a fare</a:t>
            </a:r>
            <a:r>
              <a:rPr lang="pl-PL" sz="1600" dirty="0" smtClean="0">
                <a:solidFill>
                  <a:schemeClr val="tx1">
                    <a:lumMod val="50000"/>
                  </a:schemeClr>
                </a:solidFill>
              </a:rPr>
              <a:t>, for </a:t>
            </a:r>
            <a:r>
              <a:rPr lang="pl-PL" sz="1600" dirty="0" err="1" smtClean="0">
                <a:solidFill>
                  <a:schemeClr val="tx1">
                    <a:lumMod val="50000"/>
                  </a:schemeClr>
                </a:solidFill>
              </a:rPr>
              <a:t>example</a:t>
            </a:r>
            <a:r>
              <a:rPr lang="pl-PL" sz="1600" dirty="0" smtClean="0">
                <a:solidFill>
                  <a:schemeClr val="tx1">
                    <a:lumMod val="50000"/>
                  </a:schemeClr>
                </a:solidFill>
              </a:rPr>
              <a:t>, </a:t>
            </a:r>
            <a:r>
              <a:rPr lang="en-US" sz="1600" dirty="0">
                <a:solidFill>
                  <a:schemeClr val="tx1">
                    <a:lumMod val="50000"/>
                  </a:schemeClr>
                </a:solidFill>
              </a:rPr>
              <a:t>If client book the Economy Standard fare but travel without checked baggage, </a:t>
            </a:r>
            <a:r>
              <a:rPr lang="pl-PL" sz="1600" dirty="0" smtClean="0">
                <a:solidFill>
                  <a:schemeClr val="tx1">
                    <a:lumMod val="50000"/>
                  </a:schemeClr>
                </a:solidFill>
              </a:rPr>
              <a:t>he </a:t>
            </a:r>
            <a:r>
              <a:rPr lang="pl-PL" sz="1600" dirty="0" err="1" smtClean="0">
                <a:solidFill>
                  <a:schemeClr val="tx1">
                    <a:lumMod val="50000"/>
                  </a:schemeClr>
                </a:solidFill>
              </a:rPr>
              <a:t>will</a:t>
            </a:r>
            <a:r>
              <a:rPr lang="pl-PL" sz="1600" dirty="0" smtClean="0">
                <a:solidFill>
                  <a:schemeClr val="tx1">
                    <a:lumMod val="50000"/>
                  </a:schemeClr>
                </a:solidFill>
              </a:rPr>
              <a:t> not </a:t>
            </a:r>
            <a:r>
              <a:rPr lang="en-US" sz="1600" dirty="0" smtClean="0">
                <a:solidFill>
                  <a:schemeClr val="tx1">
                    <a:lumMod val="50000"/>
                  </a:schemeClr>
                </a:solidFill>
              </a:rPr>
              <a:t>get </a:t>
            </a:r>
            <a:r>
              <a:rPr lang="en-US" sz="1600" dirty="0">
                <a:solidFill>
                  <a:schemeClr val="tx1">
                    <a:lumMod val="50000"/>
                  </a:schemeClr>
                </a:solidFill>
              </a:rPr>
              <a:t>a refund for the </a:t>
            </a:r>
            <a:r>
              <a:rPr lang="en-US" sz="1600" dirty="0" err="1">
                <a:solidFill>
                  <a:schemeClr val="tx1">
                    <a:lumMod val="50000"/>
                  </a:schemeClr>
                </a:solidFill>
              </a:rPr>
              <a:t>nonchecked</a:t>
            </a:r>
            <a:r>
              <a:rPr lang="en-US" sz="1600" dirty="0">
                <a:solidFill>
                  <a:schemeClr val="tx1">
                    <a:lumMod val="50000"/>
                  </a:schemeClr>
                </a:solidFill>
              </a:rPr>
              <a:t>- in </a:t>
            </a:r>
            <a:r>
              <a:rPr lang="en-US" sz="1600" dirty="0" smtClean="0">
                <a:solidFill>
                  <a:schemeClr val="tx1">
                    <a:lumMod val="50000"/>
                  </a:schemeClr>
                </a:solidFill>
              </a:rPr>
              <a:t>baggage</a:t>
            </a:r>
            <a:r>
              <a:rPr lang="pl-PL" sz="1600" dirty="0" smtClean="0">
                <a:solidFill>
                  <a:schemeClr val="tx1">
                    <a:lumMod val="50000"/>
                  </a:schemeClr>
                </a:solidFill>
              </a:rPr>
              <a:t>).</a:t>
            </a:r>
            <a:endParaRPr lang="pl-PL" sz="1600" dirty="0">
              <a:solidFill>
                <a:schemeClr val="tx1">
                  <a:lumMod val="50000"/>
                </a:schemeClr>
              </a:solidFill>
            </a:endParaRPr>
          </a:p>
        </p:txBody>
      </p:sp>
      <p:sp>
        <p:nvSpPr>
          <p:cNvPr id="7" name="AutoShape 89"/>
          <p:cNvSpPr>
            <a:spLocks/>
          </p:cNvSpPr>
          <p:nvPr/>
        </p:nvSpPr>
        <p:spPr bwMode="auto">
          <a:xfrm>
            <a:off x="9138660" y="1095467"/>
            <a:ext cx="974366" cy="1078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B98"/>
          </a:solidFill>
          <a:ln>
            <a:noFill/>
          </a:ln>
          <a:effectLst/>
          <a:extLst/>
        </p:spPr>
        <p:txBody>
          <a:bodyPr lIns="40103" tIns="40103" rIns="40103" bIns="40103" anchor="ctr"/>
          <a:lstStyle/>
          <a:p>
            <a:pPr defTabSz="360930">
              <a:defRPr/>
            </a:pPr>
            <a:endParaRPr lang="es-ES" sz="2316">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10004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NEW FARES IN PRACTICE</a:t>
            </a:r>
          </a:p>
        </p:txBody>
      </p:sp>
      <p:sp>
        <p:nvSpPr>
          <p:cNvPr id="13" name="pole tekstowe 12"/>
          <p:cNvSpPr txBox="1"/>
          <p:nvPr/>
        </p:nvSpPr>
        <p:spPr>
          <a:xfrm>
            <a:off x="930524" y="1095467"/>
            <a:ext cx="7933558" cy="2920814"/>
          </a:xfrm>
          <a:prstGeom prst="rect">
            <a:avLst/>
          </a:prstGeom>
          <a:noFill/>
        </p:spPr>
        <p:txBody>
          <a:bodyPr wrap="square" lIns="88404" tIns="44203" rIns="88404" bIns="44203" rtlCol="0">
            <a:spAutoFit/>
          </a:bodyPr>
          <a:lstStyle/>
          <a:p>
            <a:pPr marL="276270" indent="-276270">
              <a:spcAft>
                <a:spcPts val="1160"/>
              </a:spcAft>
              <a:buClr>
                <a:schemeClr val="tx2"/>
              </a:buClr>
              <a:buFont typeface="Wingdings" panose="05000000000000000000" pitchFamily="2" charset="2"/>
              <a:buChar char="§"/>
            </a:pPr>
            <a:r>
              <a:rPr lang="pl-PL" sz="1600" dirty="0" smtClean="0">
                <a:solidFill>
                  <a:schemeClr val="tx1">
                    <a:lumMod val="50000"/>
                  </a:schemeClr>
                </a:solidFill>
              </a:rPr>
              <a:t>The </a:t>
            </a:r>
            <a:r>
              <a:rPr lang="en-US" sz="1600" dirty="0" smtClean="0">
                <a:solidFill>
                  <a:schemeClr val="tx1">
                    <a:lumMod val="50000"/>
                  </a:schemeClr>
                </a:solidFill>
              </a:rPr>
              <a:t>first </a:t>
            </a:r>
            <a:r>
              <a:rPr lang="en-US" sz="1600" dirty="0">
                <a:solidFill>
                  <a:schemeClr val="tx1">
                    <a:lumMod val="50000"/>
                  </a:schemeClr>
                </a:solidFill>
              </a:rPr>
              <a:t>piece of checked baggage can only be purchased in combination with the Economy Saver fare. This piece of baggage will cost less than an additional piece of checked baggage (excess baggage</a:t>
            </a:r>
            <a:r>
              <a:rPr lang="en-US" sz="1600" dirty="0" smtClean="0">
                <a:solidFill>
                  <a:schemeClr val="tx1">
                    <a:lumMod val="50000"/>
                  </a:schemeClr>
                </a:solidFill>
              </a:rPr>
              <a:t>).</a:t>
            </a:r>
            <a:r>
              <a:rPr lang="pl-PL" sz="1600" dirty="0" smtClean="0">
                <a:solidFill>
                  <a:schemeClr val="tx1">
                    <a:lumMod val="50000"/>
                  </a:schemeClr>
                </a:solidFill>
              </a:rPr>
              <a:t> </a:t>
            </a:r>
            <a:r>
              <a:rPr lang="pl-PL" sz="1600" dirty="0" err="1" smtClean="0">
                <a:solidFill>
                  <a:schemeClr val="tx1">
                    <a:lumMod val="50000"/>
                  </a:schemeClr>
                </a:solidFill>
              </a:rPr>
              <a:t>This</a:t>
            </a:r>
            <a:r>
              <a:rPr lang="pl-PL" sz="1600" dirty="0" smtClean="0">
                <a:solidFill>
                  <a:schemeClr val="tx1">
                    <a:lumMod val="50000"/>
                  </a:schemeClr>
                </a:solidFill>
              </a:rPr>
              <a:t> service </a:t>
            </a:r>
            <a:r>
              <a:rPr lang="pl-PL" sz="1600" dirty="0" err="1" smtClean="0">
                <a:solidFill>
                  <a:schemeClr val="tx1">
                    <a:lumMod val="50000"/>
                  </a:schemeClr>
                </a:solidFill>
              </a:rPr>
              <a:t>will</a:t>
            </a:r>
            <a:r>
              <a:rPr lang="pl-PL" sz="1600" dirty="0" smtClean="0">
                <a:solidFill>
                  <a:schemeClr val="tx1">
                    <a:lumMod val="50000"/>
                  </a:schemeClr>
                </a:solidFill>
              </a:rPr>
              <a:t> not be </a:t>
            </a:r>
            <a:r>
              <a:rPr lang="pl-PL" sz="1600" dirty="0" err="1" smtClean="0">
                <a:solidFill>
                  <a:schemeClr val="tx1">
                    <a:lumMod val="50000"/>
                  </a:schemeClr>
                </a:solidFill>
              </a:rPr>
              <a:t>available</a:t>
            </a:r>
            <a:r>
              <a:rPr lang="pl-PL" sz="1600" dirty="0" smtClean="0">
                <a:solidFill>
                  <a:schemeClr val="tx1">
                    <a:lumMod val="50000"/>
                  </a:schemeClr>
                </a:solidFill>
              </a:rPr>
              <a:t> </a:t>
            </a:r>
            <a:r>
              <a:rPr lang="pl-PL" sz="1600" dirty="0" err="1" smtClean="0">
                <a:solidFill>
                  <a:schemeClr val="tx1">
                    <a:lumMod val="50000"/>
                  </a:schemeClr>
                </a:solidFill>
              </a:rPr>
              <a:t>at</a:t>
            </a:r>
            <a:r>
              <a:rPr lang="pl-PL" sz="1600" dirty="0" smtClean="0">
                <a:solidFill>
                  <a:schemeClr val="tx1">
                    <a:lumMod val="50000"/>
                  </a:schemeClr>
                </a:solidFill>
              </a:rPr>
              <a:t> </a:t>
            </a:r>
            <a:r>
              <a:rPr lang="pl-PL" sz="1600" dirty="0" err="1" smtClean="0">
                <a:solidFill>
                  <a:schemeClr val="tx1">
                    <a:lumMod val="50000"/>
                  </a:schemeClr>
                </a:solidFill>
              </a:rPr>
              <a:t>check</a:t>
            </a:r>
            <a:r>
              <a:rPr lang="pl-PL" sz="1600" dirty="0" smtClean="0">
                <a:solidFill>
                  <a:schemeClr val="tx1">
                    <a:lumMod val="50000"/>
                  </a:schemeClr>
                </a:solidFill>
              </a:rPr>
              <a:t>-in.</a:t>
            </a:r>
          </a:p>
          <a:p>
            <a:pPr marL="276270" indent="-276270">
              <a:spcAft>
                <a:spcPts val="1160"/>
              </a:spcAft>
              <a:buClr>
                <a:schemeClr val="tx2"/>
              </a:buClr>
              <a:buFont typeface="Wingdings" panose="05000000000000000000" pitchFamily="2" charset="2"/>
              <a:buChar char="§"/>
            </a:pPr>
            <a:r>
              <a:rPr lang="pl-PL" sz="1600" dirty="0" smtClean="0">
                <a:solidFill>
                  <a:schemeClr val="tx1">
                    <a:lumMod val="50000"/>
                  </a:schemeClr>
                </a:solidFill>
              </a:rPr>
              <a:t>With </a:t>
            </a:r>
            <a:r>
              <a:rPr lang="pl-PL" sz="1600" dirty="0">
                <a:solidFill>
                  <a:schemeClr val="tx1">
                    <a:lumMod val="50000"/>
                  </a:schemeClr>
                </a:solidFill>
              </a:rPr>
              <a:t>the </a:t>
            </a:r>
            <a:r>
              <a:rPr lang="pl-PL" sz="1600" dirty="0" err="1">
                <a:solidFill>
                  <a:schemeClr val="tx1">
                    <a:lumMod val="50000"/>
                  </a:schemeClr>
                </a:solidFill>
              </a:rPr>
              <a:t>implementation</a:t>
            </a:r>
            <a:r>
              <a:rPr lang="pl-PL" sz="1600" dirty="0">
                <a:solidFill>
                  <a:schemeClr val="tx1">
                    <a:lumMod val="50000"/>
                  </a:schemeClr>
                </a:solidFill>
              </a:rPr>
              <a:t> of the </a:t>
            </a:r>
            <a:r>
              <a:rPr lang="pl-PL" sz="1600" dirty="0" err="1">
                <a:solidFill>
                  <a:schemeClr val="tx1">
                    <a:lumMod val="50000"/>
                  </a:schemeClr>
                </a:solidFill>
              </a:rPr>
              <a:t>new</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no </a:t>
            </a:r>
            <a:r>
              <a:rPr lang="pl-PL" sz="1600" dirty="0" err="1">
                <a:solidFill>
                  <a:schemeClr val="tx1">
                    <a:lumMod val="50000"/>
                  </a:schemeClr>
                </a:solidFill>
              </a:rPr>
              <a:t>changes</a:t>
            </a:r>
            <a:r>
              <a:rPr lang="pl-PL" sz="1600" dirty="0">
                <a:solidFill>
                  <a:schemeClr val="tx1">
                    <a:lumMod val="50000"/>
                  </a:schemeClr>
                </a:solidFill>
              </a:rPr>
              <a:t> </a:t>
            </a:r>
            <a:r>
              <a:rPr lang="pl-PL" sz="1600" dirty="0" err="1">
                <a:solidFill>
                  <a:schemeClr val="tx1">
                    <a:lumMod val="50000"/>
                  </a:schemeClr>
                </a:solidFill>
              </a:rPr>
              <a:t>will</a:t>
            </a:r>
            <a:r>
              <a:rPr lang="pl-PL" sz="1600" dirty="0">
                <a:solidFill>
                  <a:schemeClr val="tx1">
                    <a:lumMod val="50000"/>
                  </a:schemeClr>
                </a:solidFill>
              </a:rPr>
              <a:t> be </a:t>
            </a:r>
            <a:r>
              <a:rPr lang="pl-PL" sz="1600" dirty="0" err="1">
                <a:solidFill>
                  <a:schemeClr val="tx1">
                    <a:lumMod val="50000"/>
                  </a:schemeClr>
                </a:solidFill>
              </a:rPr>
              <a:t>introduced</a:t>
            </a:r>
            <a:r>
              <a:rPr lang="pl-PL" sz="1600" dirty="0">
                <a:solidFill>
                  <a:schemeClr val="tx1">
                    <a:lumMod val="50000"/>
                  </a:schemeClr>
                </a:solidFill>
              </a:rPr>
              <a:t> to the Kolekcjoner, Partnerzy and Lot dla Firm.</a:t>
            </a:r>
          </a:p>
          <a:p>
            <a:pPr marL="276270" indent="-276270">
              <a:spcAft>
                <a:spcPts val="1160"/>
              </a:spcAft>
              <a:buClr>
                <a:schemeClr val="tx2"/>
              </a:buClr>
              <a:buFont typeface="Wingdings" panose="05000000000000000000" pitchFamily="2" charset="2"/>
              <a:buChar char="§"/>
            </a:pPr>
            <a:r>
              <a:rPr lang="pl-PL" sz="1600" dirty="0" err="1">
                <a:solidFill>
                  <a:schemeClr val="tx1">
                    <a:lumMod val="50000"/>
                  </a:schemeClr>
                </a:solidFill>
              </a:rPr>
              <a:t>Additional</a:t>
            </a:r>
            <a:r>
              <a:rPr lang="pl-PL" sz="1600" dirty="0">
                <a:solidFill>
                  <a:schemeClr val="tx1">
                    <a:lumMod val="50000"/>
                  </a:schemeClr>
                </a:solidFill>
              </a:rPr>
              <a:t> </a:t>
            </a:r>
            <a:r>
              <a:rPr lang="pl-PL" sz="1600" dirty="0" err="1">
                <a:solidFill>
                  <a:schemeClr val="tx1">
                    <a:lumMod val="50000"/>
                  </a:schemeClr>
                </a:solidFill>
              </a:rPr>
              <a:t>information</a:t>
            </a:r>
            <a:r>
              <a:rPr lang="pl-PL" sz="1600" dirty="0">
                <a:solidFill>
                  <a:schemeClr val="tx1">
                    <a:lumMod val="50000"/>
                  </a:schemeClr>
                </a:solidFill>
              </a:rPr>
              <a:t> </a:t>
            </a:r>
            <a:r>
              <a:rPr lang="pl-PL" sz="1600" dirty="0" err="1">
                <a:solidFill>
                  <a:schemeClr val="tx1">
                    <a:lumMod val="50000"/>
                  </a:schemeClr>
                </a:solidFill>
              </a:rPr>
              <a:t>are</a:t>
            </a:r>
            <a:r>
              <a:rPr lang="pl-PL" sz="1600" dirty="0">
                <a:solidFill>
                  <a:schemeClr val="tx1">
                    <a:lumMod val="50000"/>
                  </a:schemeClr>
                </a:solidFill>
              </a:rPr>
              <a:t> </a:t>
            </a:r>
            <a:r>
              <a:rPr lang="pl-PL" sz="1600" dirty="0" err="1">
                <a:solidFill>
                  <a:schemeClr val="tx1">
                    <a:lumMod val="50000"/>
                  </a:schemeClr>
                </a:solidFill>
              </a:rPr>
              <a:t>included</a:t>
            </a:r>
            <a:r>
              <a:rPr lang="pl-PL" sz="1600" dirty="0">
                <a:solidFill>
                  <a:schemeClr val="tx1">
                    <a:lumMod val="50000"/>
                  </a:schemeClr>
                </a:solidFill>
              </a:rPr>
              <a:t> in the </a:t>
            </a:r>
            <a:r>
              <a:rPr lang="pl-PL" sz="1600" dirty="0" err="1">
                <a:solidFill>
                  <a:schemeClr val="tx1">
                    <a:lumMod val="50000"/>
                  </a:schemeClr>
                </a:solidFill>
              </a:rPr>
              <a:t>training</a:t>
            </a:r>
            <a:r>
              <a:rPr lang="pl-PL" sz="1600" dirty="0">
                <a:solidFill>
                  <a:schemeClr val="tx1">
                    <a:lumMod val="50000"/>
                  </a:schemeClr>
                </a:solidFill>
              </a:rPr>
              <a:t> materials, </a:t>
            </a:r>
            <a:r>
              <a:rPr lang="pl-PL" sz="1600" dirty="0" err="1">
                <a:solidFill>
                  <a:schemeClr val="tx1">
                    <a:lumMod val="50000"/>
                  </a:schemeClr>
                </a:solidFill>
              </a:rPr>
              <a:t>attached</a:t>
            </a:r>
            <a:r>
              <a:rPr lang="pl-PL" sz="1600" dirty="0">
                <a:solidFill>
                  <a:schemeClr val="tx1">
                    <a:lumMod val="50000"/>
                  </a:schemeClr>
                </a:solidFill>
              </a:rPr>
              <a:t> to the </a:t>
            </a:r>
            <a:r>
              <a:rPr lang="pl-PL" sz="1600" dirty="0" err="1">
                <a:solidFill>
                  <a:schemeClr val="tx1">
                    <a:lumMod val="50000"/>
                  </a:schemeClr>
                </a:solidFill>
              </a:rPr>
              <a:t>presentation</a:t>
            </a:r>
            <a:r>
              <a:rPr lang="pl-PL" sz="1600" dirty="0" smtClean="0">
                <a:solidFill>
                  <a:schemeClr val="tx1">
                    <a:lumMod val="50000"/>
                  </a:schemeClr>
                </a:solidFill>
              </a:rPr>
              <a:t>.</a:t>
            </a:r>
          </a:p>
          <a:p>
            <a:pPr marL="276270" indent="-276270">
              <a:spcAft>
                <a:spcPts val="1160"/>
              </a:spcAft>
              <a:buClr>
                <a:schemeClr val="tx2"/>
              </a:buClr>
              <a:buFont typeface="Wingdings" panose="05000000000000000000" pitchFamily="2" charset="2"/>
              <a:buChar char="§"/>
            </a:pPr>
            <a:r>
              <a:rPr lang="pl-PL" sz="1600" dirty="0" smtClean="0">
                <a:solidFill>
                  <a:schemeClr val="tx1">
                    <a:lumMod val="50000"/>
                  </a:schemeClr>
                </a:solidFill>
              </a:rPr>
              <a:t>General </a:t>
            </a:r>
            <a:r>
              <a:rPr lang="pl-PL" sz="1600" dirty="0" err="1" smtClean="0">
                <a:solidFill>
                  <a:schemeClr val="tx1">
                    <a:lumMod val="50000"/>
                  </a:schemeClr>
                </a:solidFill>
              </a:rPr>
              <a:t>rules</a:t>
            </a:r>
            <a:r>
              <a:rPr lang="pl-PL" sz="1600" dirty="0" smtClean="0">
                <a:solidFill>
                  <a:schemeClr val="tx1">
                    <a:lumMod val="50000"/>
                  </a:schemeClr>
                </a:solidFill>
              </a:rPr>
              <a:t> for </a:t>
            </a:r>
            <a:r>
              <a:rPr lang="pl-PL" sz="1600" dirty="0" err="1" smtClean="0">
                <a:solidFill>
                  <a:schemeClr val="tx1">
                    <a:lumMod val="50000"/>
                  </a:schemeClr>
                </a:solidFill>
              </a:rPr>
              <a:t>calculation</a:t>
            </a:r>
            <a:r>
              <a:rPr lang="pl-PL" sz="1600" dirty="0" smtClean="0">
                <a:solidFill>
                  <a:schemeClr val="tx1">
                    <a:lumMod val="50000"/>
                  </a:schemeClr>
                </a:solidFill>
              </a:rPr>
              <a:t> of </a:t>
            </a:r>
            <a:r>
              <a:rPr lang="pl-PL" sz="1600" dirty="0" err="1" smtClean="0">
                <a:solidFill>
                  <a:schemeClr val="tx1">
                    <a:lumMod val="50000"/>
                  </a:schemeClr>
                </a:solidFill>
              </a:rPr>
              <a:t>tariffs</a:t>
            </a:r>
            <a:r>
              <a:rPr lang="pl-PL" sz="1600" dirty="0" smtClean="0">
                <a:solidFill>
                  <a:schemeClr val="tx1">
                    <a:lumMod val="50000"/>
                  </a:schemeClr>
                </a:solidFill>
              </a:rPr>
              <a:t>, </a:t>
            </a:r>
            <a:r>
              <a:rPr lang="pl-PL" sz="1600" dirty="0" err="1" smtClean="0">
                <a:solidFill>
                  <a:schemeClr val="tx1">
                    <a:lumMod val="50000"/>
                  </a:schemeClr>
                </a:solidFill>
              </a:rPr>
              <a:t>ticketing</a:t>
            </a:r>
            <a:r>
              <a:rPr lang="pl-PL" sz="1600" dirty="0" smtClean="0">
                <a:solidFill>
                  <a:schemeClr val="tx1">
                    <a:lumMod val="50000"/>
                  </a:schemeClr>
                </a:solidFill>
              </a:rPr>
              <a:t> and </a:t>
            </a:r>
            <a:r>
              <a:rPr lang="pl-PL" sz="1600" dirty="0" err="1" smtClean="0">
                <a:solidFill>
                  <a:schemeClr val="tx1">
                    <a:lumMod val="50000"/>
                  </a:schemeClr>
                </a:solidFill>
              </a:rPr>
              <a:t>definitions</a:t>
            </a:r>
            <a:r>
              <a:rPr lang="pl-PL" sz="1600" dirty="0" smtClean="0">
                <a:solidFill>
                  <a:schemeClr val="tx1">
                    <a:lumMod val="50000"/>
                  </a:schemeClr>
                </a:solidFill>
              </a:rPr>
              <a:t> of </a:t>
            </a:r>
            <a:r>
              <a:rPr lang="pl-PL" sz="1600" dirty="0" err="1" smtClean="0">
                <a:solidFill>
                  <a:schemeClr val="tx1">
                    <a:lumMod val="50000"/>
                  </a:schemeClr>
                </a:solidFill>
              </a:rPr>
              <a:t>tariff’s</a:t>
            </a:r>
            <a:r>
              <a:rPr lang="pl-PL" sz="1600" dirty="0" smtClean="0">
                <a:solidFill>
                  <a:schemeClr val="tx1">
                    <a:lumMod val="50000"/>
                  </a:schemeClr>
                </a:solidFill>
              </a:rPr>
              <a:t> notes </a:t>
            </a:r>
            <a:r>
              <a:rPr lang="pl-PL" sz="1600" dirty="0" err="1" smtClean="0">
                <a:solidFill>
                  <a:schemeClr val="tx1">
                    <a:lumMod val="50000"/>
                  </a:schemeClr>
                </a:solidFill>
              </a:rPr>
              <a:t>will</a:t>
            </a:r>
            <a:r>
              <a:rPr lang="pl-PL" sz="1600" dirty="0" smtClean="0">
                <a:solidFill>
                  <a:schemeClr val="tx1">
                    <a:lumMod val="50000"/>
                  </a:schemeClr>
                </a:solidFill>
              </a:rPr>
              <a:t> </a:t>
            </a:r>
            <a:r>
              <a:rPr lang="pl-PL" sz="1600" dirty="0" err="1" smtClean="0">
                <a:solidFill>
                  <a:schemeClr val="tx1">
                    <a:lumMod val="50000"/>
                  </a:schemeClr>
                </a:solidFill>
              </a:rPr>
              <a:t>remain</a:t>
            </a:r>
            <a:r>
              <a:rPr lang="pl-PL" sz="1600" dirty="0" smtClean="0">
                <a:solidFill>
                  <a:schemeClr val="tx1">
                    <a:lumMod val="50000"/>
                  </a:schemeClr>
                </a:solidFill>
              </a:rPr>
              <a:t> </a:t>
            </a:r>
            <a:r>
              <a:rPr lang="pl-PL" sz="1600" dirty="0" err="1" smtClean="0">
                <a:solidFill>
                  <a:schemeClr val="tx1">
                    <a:lumMod val="50000"/>
                  </a:schemeClr>
                </a:solidFill>
              </a:rPr>
              <a:t>unchanged</a:t>
            </a:r>
            <a:r>
              <a:rPr lang="pl-PL" sz="1600" dirty="0" smtClean="0">
                <a:solidFill>
                  <a:schemeClr val="tx1">
                    <a:lumMod val="50000"/>
                  </a:schemeClr>
                </a:solidFill>
              </a:rPr>
              <a:t>. </a:t>
            </a:r>
            <a:r>
              <a:rPr lang="pl-PL" sz="1600" dirty="0" err="1" smtClean="0">
                <a:solidFill>
                  <a:schemeClr val="tx1">
                    <a:lumMod val="50000"/>
                  </a:schemeClr>
                </a:solidFill>
              </a:rPr>
              <a:t>This</a:t>
            </a:r>
            <a:r>
              <a:rPr lang="pl-PL" sz="1600" dirty="0" smtClean="0">
                <a:solidFill>
                  <a:schemeClr val="tx1">
                    <a:lumMod val="50000"/>
                  </a:schemeClr>
                </a:solidFill>
              </a:rPr>
              <a:t> </a:t>
            </a:r>
            <a:r>
              <a:rPr lang="pl-PL" sz="1600" dirty="0" err="1" smtClean="0">
                <a:solidFill>
                  <a:schemeClr val="tx1">
                    <a:lumMod val="50000"/>
                  </a:schemeClr>
                </a:solidFill>
              </a:rPr>
              <a:t>also</a:t>
            </a:r>
            <a:r>
              <a:rPr lang="pl-PL" sz="1600" dirty="0" smtClean="0">
                <a:solidFill>
                  <a:schemeClr val="tx1">
                    <a:lumMod val="50000"/>
                  </a:schemeClr>
                </a:solidFill>
              </a:rPr>
              <a:t> </a:t>
            </a:r>
            <a:r>
              <a:rPr lang="pl-PL" sz="1600" dirty="0" err="1" smtClean="0">
                <a:solidFill>
                  <a:schemeClr val="tx1">
                    <a:lumMod val="50000"/>
                  </a:schemeClr>
                </a:solidFill>
              </a:rPr>
              <a:t>applies</a:t>
            </a:r>
            <a:r>
              <a:rPr lang="pl-PL" sz="1600" dirty="0" smtClean="0">
                <a:solidFill>
                  <a:schemeClr val="tx1">
                    <a:lumMod val="50000"/>
                  </a:schemeClr>
                </a:solidFill>
              </a:rPr>
              <a:t> to the </a:t>
            </a:r>
            <a:r>
              <a:rPr lang="pl-PL" sz="1600" dirty="0" err="1" smtClean="0">
                <a:solidFill>
                  <a:schemeClr val="tx1">
                    <a:lumMod val="50000"/>
                  </a:schemeClr>
                </a:solidFill>
              </a:rPr>
              <a:t>rules</a:t>
            </a:r>
            <a:r>
              <a:rPr lang="pl-PL" sz="1600" dirty="0" smtClean="0">
                <a:solidFill>
                  <a:schemeClr val="tx1">
                    <a:lumMod val="50000"/>
                  </a:schemeClr>
                </a:solidFill>
              </a:rPr>
              <a:t> </a:t>
            </a:r>
            <a:r>
              <a:rPr lang="pl-PL" sz="1600" dirty="0" err="1" smtClean="0">
                <a:solidFill>
                  <a:schemeClr val="tx1">
                    <a:lumMod val="50000"/>
                  </a:schemeClr>
                </a:solidFill>
              </a:rPr>
              <a:t>applicable</a:t>
            </a:r>
            <a:r>
              <a:rPr lang="pl-PL" sz="1600" dirty="0" smtClean="0">
                <a:solidFill>
                  <a:schemeClr val="tx1">
                    <a:lumMod val="50000"/>
                  </a:schemeClr>
                </a:solidFill>
              </a:rPr>
              <a:t> to the </a:t>
            </a:r>
            <a:r>
              <a:rPr lang="pl-PL" sz="1600" dirty="0" err="1" smtClean="0">
                <a:solidFill>
                  <a:schemeClr val="tx1">
                    <a:lumMod val="50000"/>
                  </a:schemeClr>
                </a:solidFill>
              </a:rPr>
              <a:t>changes</a:t>
            </a:r>
            <a:r>
              <a:rPr lang="pl-PL" sz="1600" dirty="0" smtClean="0">
                <a:solidFill>
                  <a:schemeClr val="tx1">
                    <a:lumMod val="50000"/>
                  </a:schemeClr>
                </a:solidFill>
              </a:rPr>
              <a:t> in the </a:t>
            </a:r>
            <a:r>
              <a:rPr lang="pl-PL" sz="1600" dirty="0" err="1" smtClean="0">
                <a:solidFill>
                  <a:schemeClr val="tx1">
                    <a:lumMod val="50000"/>
                  </a:schemeClr>
                </a:solidFill>
              </a:rPr>
              <a:t>date</a:t>
            </a:r>
            <a:r>
              <a:rPr lang="pl-PL" sz="1600" dirty="0" smtClean="0">
                <a:solidFill>
                  <a:schemeClr val="tx1">
                    <a:lumMod val="50000"/>
                  </a:schemeClr>
                </a:solidFill>
              </a:rPr>
              <a:t> of </a:t>
            </a:r>
            <a:r>
              <a:rPr lang="pl-PL" sz="1600" dirty="0" err="1" smtClean="0">
                <a:solidFill>
                  <a:schemeClr val="tx1">
                    <a:lumMod val="50000"/>
                  </a:schemeClr>
                </a:solidFill>
              </a:rPr>
              <a:t>flight</a:t>
            </a:r>
            <a:r>
              <a:rPr lang="pl-PL" sz="1600" dirty="0" smtClean="0">
                <a:solidFill>
                  <a:schemeClr val="tx1">
                    <a:lumMod val="50000"/>
                  </a:schemeClr>
                </a:solidFill>
              </a:rPr>
              <a:t>.</a:t>
            </a:r>
            <a:endParaRPr lang="pl-PL" sz="1600" dirty="0">
              <a:solidFill>
                <a:schemeClr val="tx1">
                  <a:lumMod val="50000"/>
                </a:schemeClr>
              </a:solidFill>
            </a:endParaRPr>
          </a:p>
          <a:p>
            <a:pPr marL="276270" indent="-276270">
              <a:spcAft>
                <a:spcPts val="1160"/>
              </a:spcAft>
              <a:buClr>
                <a:schemeClr val="tx2"/>
              </a:buClr>
              <a:buFont typeface="Wingdings" panose="05000000000000000000" pitchFamily="2" charset="2"/>
              <a:buChar char="§"/>
            </a:pPr>
            <a:endParaRPr lang="pl-PL" sz="1600" dirty="0">
              <a:solidFill>
                <a:schemeClr val="tx1">
                  <a:lumMod val="50000"/>
                </a:schemeClr>
              </a:solidFill>
            </a:endParaRPr>
          </a:p>
        </p:txBody>
      </p:sp>
      <p:sp>
        <p:nvSpPr>
          <p:cNvPr id="7" name="AutoShape 89"/>
          <p:cNvSpPr>
            <a:spLocks/>
          </p:cNvSpPr>
          <p:nvPr/>
        </p:nvSpPr>
        <p:spPr bwMode="auto">
          <a:xfrm>
            <a:off x="9138660" y="1095467"/>
            <a:ext cx="974366" cy="1078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B98"/>
          </a:solidFill>
          <a:ln>
            <a:noFill/>
          </a:ln>
          <a:effectLst/>
          <a:extLst/>
        </p:spPr>
        <p:txBody>
          <a:bodyPr lIns="40103" tIns="40103" rIns="40103" bIns="40103" anchor="ctr"/>
          <a:lstStyle/>
          <a:p>
            <a:pPr defTabSz="360930">
              <a:defRPr/>
            </a:pPr>
            <a:endParaRPr lang="es-ES" sz="2316">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261030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SUMMARY</a:t>
            </a:r>
          </a:p>
        </p:txBody>
      </p:sp>
      <p:sp>
        <p:nvSpPr>
          <p:cNvPr id="12" name="pole tekstowe 11"/>
          <p:cNvSpPr txBox="1"/>
          <p:nvPr/>
        </p:nvSpPr>
        <p:spPr>
          <a:xfrm>
            <a:off x="2242749" y="1177008"/>
            <a:ext cx="7599641" cy="2613037"/>
          </a:xfrm>
          <a:prstGeom prst="rect">
            <a:avLst/>
          </a:prstGeom>
          <a:noFill/>
        </p:spPr>
        <p:txBody>
          <a:bodyPr wrap="square" lIns="88404" tIns="44203" rIns="88404" bIns="44203" rtlCol="0">
            <a:spAutoFit/>
          </a:bodyPr>
          <a:lstStyle/>
          <a:p>
            <a:pPr>
              <a:spcAft>
                <a:spcPts val="580"/>
              </a:spcAft>
            </a:pPr>
            <a:r>
              <a:rPr lang="pl-PL" sz="1600" dirty="0" err="1">
                <a:solidFill>
                  <a:srgbClr val="000000"/>
                </a:solidFill>
              </a:rPr>
              <a:t>Vaule-Added</a:t>
            </a:r>
            <a:r>
              <a:rPr lang="pl-PL" sz="1600" dirty="0">
                <a:solidFill>
                  <a:srgbClr val="000000"/>
                </a:solidFill>
              </a:rPr>
              <a:t> </a:t>
            </a:r>
            <a:r>
              <a:rPr lang="pl-PL" sz="1600" dirty="0" err="1">
                <a:solidFill>
                  <a:srgbClr val="000000"/>
                </a:solidFill>
              </a:rPr>
              <a:t>Bundles</a:t>
            </a:r>
            <a:r>
              <a:rPr lang="pl-PL" sz="1600" dirty="0">
                <a:solidFill>
                  <a:srgbClr val="000000"/>
                </a:solidFill>
              </a:rPr>
              <a:t> (VAB) </a:t>
            </a:r>
            <a:r>
              <a:rPr lang="pl-PL" sz="1600" dirty="0" err="1">
                <a:solidFill>
                  <a:srgbClr val="000000"/>
                </a:solidFill>
              </a:rPr>
              <a:t>are</a:t>
            </a:r>
            <a:r>
              <a:rPr lang="pl-PL" sz="1600" dirty="0">
                <a:solidFill>
                  <a:srgbClr val="000000"/>
                </a:solidFill>
              </a:rPr>
              <a:t> the </a:t>
            </a:r>
            <a:r>
              <a:rPr lang="pl-PL" sz="1600" dirty="0" err="1">
                <a:solidFill>
                  <a:srgbClr val="000000"/>
                </a:solidFill>
              </a:rPr>
              <a:t>new</a:t>
            </a:r>
            <a:r>
              <a:rPr lang="pl-PL" sz="1600" dirty="0">
                <a:solidFill>
                  <a:srgbClr val="000000"/>
                </a:solidFill>
              </a:rPr>
              <a:t> </a:t>
            </a:r>
            <a:r>
              <a:rPr lang="pl-PL" sz="1600" b="1" dirty="0" err="1">
                <a:solidFill>
                  <a:srgbClr val="004B98"/>
                </a:solidFill>
              </a:rPr>
              <a:t>fare</a:t>
            </a:r>
            <a:r>
              <a:rPr lang="pl-PL" sz="1600" b="1" dirty="0">
                <a:solidFill>
                  <a:srgbClr val="004B98"/>
                </a:solidFill>
              </a:rPr>
              <a:t> </a:t>
            </a:r>
            <a:r>
              <a:rPr lang="pl-PL" sz="1600" b="1" dirty="0" err="1">
                <a:solidFill>
                  <a:srgbClr val="004B98"/>
                </a:solidFill>
              </a:rPr>
              <a:t>classes</a:t>
            </a:r>
            <a:r>
              <a:rPr lang="pl-PL" sz="1600" b="1" dirty="0">
                <a:solidFill>
                  <a:srgbClr val="004B98"/>
                </a:solidFill>
              </a:rPr>
              <a:t> </a:t>
            </a:r>
            <a:r>
              <a:rPr lang="pl-PL" sz="1600" dirty="0" err="1">
                <a:solidFill>
                  <a:srgbClr val="000000"/>
                </a:solidFill>
              </a:rPr>
              <a:t>introducing</a:t>
            </a:r>
            <a:r>
              <a:rPr lang="pl-PL" sz="1600" dirty="0">
                <a:solidFill>
                  <a:srgbClr val="000000"/>
                </a:solidFill>
              </a:rPr>
              <a:t> </a:t>
            </a:r>
            <a:r>
              <a:rPr lang="pl-PL" sz="1600" b="1" dirty="0" err="1">
                <a:solidFill>
                  <a:srgbClr val="004B98"/>
                </a:solidFill>
              </a:rPr>
              <a:t>plain</a:t>
            </a:r>
            <a:r>
              <a:rPr lang="pl-PL" sz="1600" b="1" dirty="0">
                <a:solidFill>
                  <a:srgbClr val="004B98"/>
                </a:solidFill>
              </a:rPr>
              <a:t> and </a:t>
            </a:r>
            <a:r>
              <a:rPr lang="pl-PL" sz="1600" b="1" dirty="0" err="1">
                <a:solidFill>
                  <a:srgbClr val="004B98"/>
                </a:solidFill>
              </a:rPr>
              <a:t>clear</a:t>
            </a:r>
            <a:r>
              <a:rPr lang="pl-PL" sz="1600" b="1" dirty="0">
                <a:solidFill>
                  <a:srgbClr val="004B98"/>
                </a:solidFill>
              </a:rPr>
              <a:t> </a:t>
            </a:r>
            <a:r>
              <a:rPr lang="pl-PL" sz="1600" dirty="0">
                <a:solidFill>
                  <a:srgbClr val="000000"/>
                </a:solidFill>
              </a:rPr>
              <a:t>service </a:t>
            </a:r>
            <a:r>
              <a:rPr lang="pl-PL" sz="1600" dirty="0" err="1">
                <a:solidFill>
                  <a:srgbClr val="000000"/>
                </a:solidFill>
              </a:rPr>
              <a:t>range</a:t>
            </a:r>
            <a:r>
              <a:rPr lang="pl-PL" sz="1600" dirty="0">
                <a:solidFill>
                  <a:srgbClr val="000000"/>
                </a:solidFill>
              </a:rPr>
              <a:t>, the </a:t>
            </a:r>
            <a:r>
              <a:rPr lang="pl-PL" sz="1600" dirty="0" err="1">
                <a:solidFill>
                  <a:srgbClr val="000000"/>
                </a:solidFill>
              </a:rPr>
              <a:t>passenger</a:t>
            </a:r>
            <a:r>
              <a:rPr lang="pl-PL" sz="1600" dirty="0">
                <a:solidFill>
                  <a:srgbClr val="000000"/>
                </a:solidFill>
              </a:rPr>
              <a:t> </a:t>
            </a:r>
            <a:r>
              <a:rPr lang="pl-PL" sz="1600" dirty="0" err="1">
                <a:solidFill>
                  <a:srgbClr val="000000"/>
                </a:solidFill>
              </a:rPr>
              <a:t>pays</a:t>
            </a:r>
            <a:r>
              <a:rPr lang="pl-PL" sz="1600" dirty="0">
                <a:solidFill>
                  <a:srgbClr val="000000"/>
                </a:solidFill>
              </a:rPr>
              <a:t> for.  </a:t>
            </a:r>
            <a:r>
              <a:rPr lang="pl-PL" sz="1600" dirty="0" err="1">
                <a:solidFill>
                  <a:srgbClr val="000000"/>
                </a:solidFill>
              </a:rPr>
              <a:t>They</a:t>
            </a:r>
            <a:r>
              <a:rPr lang="pl-PL" sz="1600" dirty="0">
                <a:solidFill>
                  <a:srgbClr val="000000"/>
                </a:solidFill>
              </a:rPr>
              <a:t> </a:t>
            </a:r>
            <a:r>
              <a:rPr lang="pl-PL" sz="1600" dirty="0" err="1">
                <a:solidFill>
                  <a:srgbClr val="000000"/>
                </a:solidFill>
              </a:rPr>
              <a:t>allow</a:t>
            </a:r>
            <a:r>
              <a:rPr lang="pl-PL" sz="1600" dirty="0">
                <a:solidFill>
                  <a:srgbClr val="000000"/>
                </a:solidFill>
              </a:rPr>
              <a:t> for </a:t>
            </a:r>
            <a:r>
              <a:rPr lang="pl-PL" sz="1600" dirty="0" err="1">
                <a:solidFill>
                  <a:srgbClr val="000000"/>
                </a:solidFill>
              </a:rPr>
              <a:t>better</a:t>
            </a:r>
            <a:r>
              <a:rPr lang="pl-PL" sz="1600" dirty="0">
                <a:solidFill>
                  <a:srgbClr val="000000"/>
                </a:solidFill>
              </a:rPr>
              <a:t> </a:t>
            </a:r>
            <a:r>
              <a:rPr lang="pl-PL" sz="1600" b="1" dirty="0" err="1">
                <a:solidFill>
                  <a:srgbClr val="004B98"/>
                </a:solidFill>
              </a:rPr>
              <a:t>segmentation</a:t>
            </a:r>
            <a:r>
              <a:rPr lang="pl-PL" sz="1600" b="1" dirty="0">
                <a:solidFill>
                  <a:srgbClr val="004B98"/>
                </a:solidFill>
              </a:rPr>
              <a:t> </a:t>
            </a:r>
            <a:r>
              <a:rPr lang="pl-PL" sz="1600" dirty="0">
                <a:solidFill>
                  <a:srgbClr val="000000"/>
                </a:solidFill>
              </a:rPr>
              <a:t>of the </a:t>
            </a:r>
            <a:r>
              <a:rPr lang="pl-PL" sz="1600" dirty="0" err="1">
                <a:solidFill>
                  <a:srgbClr val="000000"/>
                </a:solidFill>
              </a:rPr>
              <a:t>clients</a:t>
            </a:r>
            <a:r>
              <a:rPr lang="pl-PL" sz="1600" dirty="0">
                <a:solidFill>
                  <a:srgbClr val="000000"/>
                </a:solidFill>
              </a:rPr>
              <a:t>, </a:t>
            </a:r>
            <a:r>
              <a:rPr lang="pl-PL" sz="1600" dirty="0" err="1">
                <a:solidFill>
                  <a:srgbClr val="000000"/>
                </a:solidFill>
              </a:rPr>
              <a:t>through</a:t>
            </a:r>
            <a:r>
              <a:rPr lang="pl-PL" sz="1600" dirty="0">
                <a:solidFill>
                  <a:srgbClr val="000000"/>
                </a:solidFill>
              </a:rPr>
              <a:t> the </a:t>
            </a:r>
            <a:r>
              <a:rPr lang="pl-PL" sz="1600" dirty="0" err="1">
                <a:solidFill>
                  <a:srgbClr val="000000"/>
                </a:solidFill>
              </a:rPr>
              <a:t>possibility</a:t>
            </a:r>
            <a:r>
              <a:rPr lang="pl-PL" sz="1600" dirty="0">
                <a:solidFill>
                  <a:srgbClr val="000000"/>
                </a:solidFill>
              </a:rPr>
              <a:t> of</a:t>
            </a:r>
            <a:r>
              <a:rPr lang="pl-PL" sz="1600" dirty="0">
                <a:solidFill>
                  <a:srgbClr val="4D4D4D"/>
                </a:solidFill>
              </a:rPr>
              <a:t> </a:t>
            </a:r>
            <a:r>
              <a:rPr lang="pl-PL" sz="1600" b="1" dirty="0" err="1">
                <a:solidFill>
                  <a:srgbClr val="004B98"/>
                </a:solidFill>
              </a:rPr>
              <a:t>adjusting</a:t>
            </a:r>
            <a:r>
              <a:rPr lang="pl-PL" sz="1600" b="1" dirty="0">
                <a:solidFill>
                  <a:srgbClr val="004B98"/>
                </a:solidFill>
              </a:rPr>
              <a:t> </a:t>
            </a:r>
            <a:r>
              <a:rPr lang="pl-PL" sz="1600" dirty="0">
                <a:solidFill>
                  <a:srgbClr val="000000"/>
                </a:solidFill>
              </a:rPr>
              <a:t>services to </a:t>
            </a:r>
            <a:r>
              <a:rPr lang="pl-PL" sz="1600" dirty="0" err="1">
                <a:solidFill>
                  <a:srgbClr val="000000"/>
                </a:solidFill>
              </a:rPr>
              <a:t>their</a:t>
            </a:r>
            <a:r>
              <a:rPr lang="pl-PL" sz="1600" dirty="0">
                <a:solidFill>
                  <a:srgbClr val="000000"/>
                </a:solidFill>
              </a:rPr>
              <a:t> </a:t>
            </a:r>
            <a:r>
              <a:rPr lang="pl-PL" sz="1600" b="1" dirty="0" err="1">
                <a:solidFill>
                  <a:srgbClr val="004B98"/>
                </a:solidFill>
              </a:rPr>
              <a:t>individual</a:t>
            </a:r>
            <a:r>
              <a:rPr lang="pl-PL" sz="1600" b="1" dirty="0">
                <a:solidFill>
                  <a:srgbClr val="004B98"/>
                </a:solidFill>
              </a:rPr>
              <a:t> </a:t>
            </a:r>
            <a:r>
              <a:rPr lang="pl-PL" sz="1600" b="1" dirty="0" err="1">
                <a:solidFill>
                  <a:srgbClr val="004B98"/>
                </a:solidFill>
              </a:rPr>
              <a:t>needs</a:t>
            </a:r>
            <a:r>
              <a:rPr lang="pl-PL" sz="1600" b="1" dirty="0">
                <a:solidFill>
                  <a:srgbClr val="004B98"/>
                </a:solidFill>
              </a:rPr>
              <a:t>.</a:t>
            </a:r>
          </a:p>
          <a:p>
            <a:pPr>
              <a:spcAft>
                <a:spcPts val="580"/>
              </a:spcAft>
            </a:pPr>
            <a:r>
              <a:rPr lang="pl-PL" sz="1600" dirty="0">
                <a:solidFill>
                  <a:srgbClr val="000000"/>
                </a:solidFill>
              </a:rPr>
              <a:t>With VAB the </a:t>
            </a:r>
            <a:r>
              <a:rPr lang="pl-PL" sz="1600" dirty="0" err="1">
                <a:solidFill>
                  <a:srgbClr val="000000"/>
                </a:solidFill>
              </a:rPr>
              <a:t>customer</a:t>
            </a:r>
            <a:r>
              <a:rPr lang="pl-PL" sz="1600" dirty="0">
                <a:solidFill>
                  <a:srgbClr val="000000"/>
                </a:solidFill>
              </a:rPr>
              <a:t> </a:t>
            </a:r>
            <a:r>
              <a:rPr lang="pl-PL" sz="1600" dirty="0" err="1">
                <a:solidFill>
                  <a:srgbClr val="000000"/>
                </a:solidFill>
              </a:rPr>
              <a:t>will</a:t>
            </a:r>
            <a:r>
              <a:rPr lang="pl-PL" sz="1600" dirty="0">
                <a:solidFill>
                  <a:srgbClr val="000000"/>
                </a:solidFill>
              </a:rPr>
              <a:t> be </a:t>
            </a:r>
            <a:r>
              <a:rPr lang="pl-PL" sz="1600" dirty="0" err="1">
                <a:solidFill>
                  <a:srgbClr val="000000"/>
                </a:solidFill>
              </a:rPr>
              <a:t>able</a:t>
            </a:r>
            <a:r>
              <a:rPr lang="pl-PL" sz="1600" dirty="0">
                <a:solidFill>
                  <a:srgbClr val="000000"/>
                </a:solidFill>
              </a:rPr>
              <a:t> to </a:t>
            </a:r>
            <a:r>
              <a:rPr lang="pl-PL" sz="1600" dirty="0" err="1">
                <a:solidFill>
                  <a:srgbClr val="000000"/>
                </a:solidFill>
              </a:rPr>
              <a:t>choose</a:t>
            </a:r>
            <a:r>
              <a:rPr lang="pl-PL" sz="1600" dirty="0">
                <a:solidFill>
                  <a:srgbClr val="000000"/>
                </a:solidFill>
              </a:rPr>
              <a:t> one of </a:t>
            </a:r>
            <a:r>
              <a:rPr lang="pl-PL" sz="1600" b="1" dirty="0">
                <a:solidFill>
                  <a:srgbClr val="004B98"/>
                </a:solidFill>
              </a:rPr>
              <a:t>3 </a:t>
            </a:r>
            <a:r>
              <a:rPr lang="pl-PL" sz="1600" b="1" dirty="0" err="1">
                <a:solidFill>
                  <a:srgbClr val="004B98"/>
                </a:solidFill>
              </a:rPr>
              <a:t>fare</a:t>
            </a:r>
            <a:r>
              <a:rPr lang="pl-PL" sz="1600" b="1" dirty="0">
                <a:solidFill>
                  <a:srgbClr val="004B98"/>
                </a:solidFill>
              </a:rPr>
              <a:t> </a:t>
            </a:r>
            <a:r>
              <a:rPr lang="pl-PL" sz="1600" b="1" dirty="0" err="1">
                <a:solidFill>
                  <a:srgbClr val="004B98"/>
                </a:solidFill>
              </a:rPr>
              <a:t>options</a:t>
            </a:r>
            <a:r>
              <a:rPr lang="pl-PL" sz="1600" b="1" dirty="0">
                <a:solidFill>
                  <a:srgbClr val="004B98"/>
                </a:solidFill>
              </a:rPr>
              <a:t> </a:t>
            </a:r>
            <a:r>
              <a:rPr lang="pl-PL" sz="1600" dirty="0">
                <a:solidFill>
                  <a:srgbClr val="000000"/>
                </a:solidFill>
              </a:rPr>
              <a:t>in </a:t>
            </a:r>
            <a:r>
              <a:rPr lang="pl-PL" sz="1600" dirty="0" err="1">
                <a:solidFill>
                  <a:srgbClr val="000000"/>
                </a:solidFill>
              </a:rPr>
              <a:t>each</a:t>
            </a:r>
            <a:r>
              <a:rPr lang="pl-PL" sz="1600" dirty="0">
                <a:solidFill>
                  <a:srgbClr val="000000"/>
                </a:solidFill>
              </a:rPr>
              <a:t> </a:t>
            </a:r>
            <a:r>
              <a:rPr lang="pl-PL" sz="1600" dirty="0" err="1">
                <a:solidFill>
                  <a:srgbClr val="000000"/>
                </a:solidFill>
              </a:rPr>
              <a:t>booking</a:t>
            </a:r>
            <a:r>
              <a:rPr lang="pl-PL" sz="1600" dirty="0">
                <a:solidFill>
                  <a:srgbClr val="000000"/>
                </a:solidFill>
              </a:rPr>
              <a:t> </a:t>
            </a:r>
            <a:r>
              <a:rPr lang="pl-PL" sz="1600" dirty="0" err="1">
                <a:solidFill>
                  <a:srgbClr val="000000"/>
                </a:solidFill>
              </a:rPr>
              <a:t>class</a:t>
            </a:r>
            <a:r>
              <a:rPr lang="pl-PL" sz="1600" dirty="0">
                <a:solidFill>
                  <a:srgbClr val="000000"/>
                </a:solidFill>
              </a:rPr>
              <a:t>:</a:t>
            </a:r>
            <a:endParaRPr lang="pl-PL" sz="1600" b="1" dirty="0">
              <a:solidFill>
                <a:srgbClr val="000000"/>
              </a:solidFill>
            </a:endParaRPr>
          </a:p>
          <a:p>
            <a:pPr marL="346873" indent="-260921">
              <a:spcAft>
                <a:spcPts val="580"/>
              </a:spcAft>
              <a:buClr>
                <a:srgbClr val="004B98"/>
              </a:buClr>
              <a:buFont typeface="Wingdings" panose="05000000000000000000" pitchFamily="2" charset="2"/>
              <a:buChar char="§"/>
              <a:tabLst>
                <a:tab pos="348408" algn="l"/>
              </a:tabLst>
            </a:pPr>
            <a:r>
              <a:rPr lang="pl-PL" sz="1600" b="1" dirty="0" err="1">
                <a:solidFill>
                  <a:srgbClr val="004B98"/>
                </a:solidFill>
              </a:rPr>
              <a:t>Saver</a:t>
            </a:r>
            <a:r>
              <a:rPr lang="pl-PL" sz="1600" b="1" dirty="0">
                <a:solidFill>
                  <a:srgbClr val="004B98"/>
                </a:solidFill>
              </a:rPr>
              <a:t> </a:t>
            </a:r>
            <a:r>
              <a:rPr lang="pl-PL" sz="1600" dirty="0">
                <a:solidFill>
                  <a:srgbClr val="000000"/>
                </a:solidFill>
              </a:rPr>
              <a:t>– </a:t>
            </a:r>
            <a:r>
              <a:rPr lang="pl-PL" sz="1600" dirty="0" err="1">
                <a:solidFill>
                  <a:srgbClr val="000000"/>
                </a:solidFill>
              </a:rPr>
              <a:t>basic</a:t>
            </a:r>
            <a:r>
              <a:rPr lang="pl-PL" sz="1600" dirty="0">
                <a:solidFill>
                  <a:srgbClr val="000000"/>
                </a:solidFill>
              </a:rPr>
              <a:t> and </a:t>
            </a:r>
            <a:r>
              <a:rPr lang="pl-PL" sz="1600" b="1" dirty="0" err="1">
                <a:solidFill>
                  <a:srgbClr val="004B98"/>
                </a:solidFill>
              </a:rPr>
              <a:t>cheapest</a:t>
            </a:r>
            <a:r>
              <a:rPr lang="pl-PL" sz="1600" dirty="0"/>
              <a:t> </a:t>
            </a:r>
            <a:r>
              <a:rPr lang="pl-PL" sz="1600" dirty="0" err="1">
                <a:solidFill>
                  <a:schemeClr val="tx1">
                    <a:lumMod val="50000"/>
                  </a:schemeClr>
                </a:solidFill>
              </a:rPr>
              <a:t>offer</a:t>
            </a:r>
            <a:r>
              <a:rPr lang="pl-PL" sz="1600" dirty="0">
                <a:solidFill>
                  <a:schemeClr val="tx1">
                    <a:lumMod val="50000"/>
                  </a:schemeClr>
                </a:solidFill>
              </a:rPr>
              <a:t> </a:t>
            </a:r>
            <a:r>
              <a:rPr lang="pl-PL" sz="1600" dirty="0" err="1">
                <a:solidFill>
                  <a:schemeClr val="tx1">
                    <a:lumMod val="50000"/>
                  </a:schemeClr>
                </a:solidFill>
              </a:rPr>
              <a:t>without</a:t>
            </a:r>
            <a:r>
              <a:rPr lang="pl-PL" sz="1600" dirty="0">
                <a:solidFill>
                  <a:schemeClr val="tx1">
                    <a:lumMod val="50000"/>
                  </a:schemeClr>
                </a:solidFill>
              </a:rPr>
              <a:t> </a:t>
            </a:r>
            <a:r>
              <a:rPr lang="pl-PL" sz="1600" dirty="0" err="1">
                <a:solidFill>
                  <a:schemeClr val="tx1">
                    <a:lumMod val="50000"/>
                  </a:schemeClr>
                </a:solidFill>
              </a:rPr>
              <a:t>checked</a:t>
            </a:r>
            <a:r>
              <a:rPr lang="pl-PL" sz="1600" dirty="0">
                <a:solidFill>
                  <a:schemeClr val="tx1">
                    <a:lumMod val="50000"/>
                  </a:schemeClr>
                </a:solidFill>
              </a:rPr>
              <a:t> </a:t>
            </a:r>
            <a:r>
              <a:rPr lang="pl-PL" sz="1600" dirty="0" err="1">
                <a:solidFill>
                  <a:schemeClr val="tx1">
                    <a:lumMod val="50000"/>
                  </a:schemeClr>
                </a:solidFill>
              </a:rPr>
              <a:t>baggage</a:t>
            </a:r>
            <a:r>
              <a:rPr lang="pl-PL" sz="1600" dirty="0">
                <a:solidFill>
                  <a:schemeClr val="tx1">
                    <a:lumMod val="50000"/>
                  </a:schemeClr>
                </a:solidFill>
              </a:rPr>
              <a:t>, for </a:t>
            </a:r>
            <a:r>
              <a:rPr lang="pl-PL" sz="1600" dirty="0" err="1">
                <a:solidFill>
                  <a:schemeClr val="tx1">
                    <a:lumMod val="50000"/>
                  </a:schemeClr>
                </a:solidFill>
              </a:rPr>
              <a:t>people</a:t>
            </a:r>
            <a:r>
              <a:rPr lang="pl-PL" sz="1600" dirty="0">
                <a:solidFill>
                  <a:schemeClr val="tx1">
                    <a:lumMod val="50000"/>
                  </a:schemeClr>
                </a:solidFill>
              </a:rPr>
              <a:t> </a:t>
            </a:r>
            <a:r>
              <a:rPr lang="pl-PL" sz="1600" dirty="0" err="1">
                <a:solidFill>
                  <a:schemeClr val="tx1">
                    <a:lumMod val="50000"/>
                  </a:schemeClr>
                </a:solidFill>
              </a:rPr>
              <a:t>who</a:t>
            </a:r>
            <a:r>
              <a:rPr lang="pl-PL" sz="1600" dirty="0">
                <a:solidFill>
                  <a:schemeClr val="tx1">
                    <a:lumMod val="50000"/>
                  </a:schemeClr>
                </a:solidFill>
              </a:rPr>
              <a:t> </a:t>
            </a:r>
            <a:r>
              <a:rPr lang="pl-PL" sz="1600" dirty="0" err="1">
                <a:solidFill>
                  <a:schemeClr val="tx1">
                    <a:lumMod val="50000"/>
                  </a:schemeClr>
                </a:solidFill>
              </a:rPr>
              <a:t>first</a:t>
            </a:r>
            <a:r>
              <a:rPr lang="pl-PL" sz="1600" dirty="0">
                <a:solidFill>
                  <a:schemeClr val="tx1">
                    <a:lumMod val="50000"/>
                  </a:schemeClr>
                </a:solidFill>
              </a:rPr>
              <a:t> of </a:t>
            </a:r>
            <a:r>
              <a:rPr lang="pl-PL" sz="1600" dirty="0" err="1">
                <a:solidFill>
                  <a:schemeClr val="tx1">
                    <a:lumMod val="50000"/>
                  </a:schemeClr>
                </a:solidFill>
              </a:rPr>
              <a:t>all</a:t>
            </a:r>
            <a:r>
              <a:rPr lang="pl-PL" sz="1600" dirty="0">
                <a:solidFill>
                  <a:schemeClr val="tx1">
                    <a:lumMod val="50000"/>
                  </a:schemeClr>
                </a:solidFill>
              </a:rPr>
              <a:t> </a:t>
            </a:r>
            <a:r>
              <a:rPr lang="pl-PL" sz="1600" dirty="0" err="1">
                <a:solidFill>
                  <a:schemeClr val="tx1">
                    <a:lumMod val="50000"/>
                  </a:schemeClr>
                </a:solidFill>
              </a:rPr>
              <a:t>seek</a:t>
            </a:r>
            <a:r>
              <a:rPr lang="pl-PL" sz="1600" dirty="0">
                <a:solidFill>
                  <a:schemeClr val="tx1">
                    <a:lumMod val="50000"/>
                  </a:schemeClr>
                </a:solidFill>
              </a:rPr>
              <a:t> </a:t>
            </a:r>
            <a:r>
              <a:rPr lang="pl-PL" sz="1600" dirty="0" err="1">
                <a:solidFill>
                  <a:schemeClr val="tx1">
                    <a:lumMod val="50000"/>
                  </a:schemeClr>
                </a:solidFill>
              </a:rPr>
              <a:t>low</a:t>
            </a:r>
            <a:r>
              <a:rPr lang="pl-PL" sz="1600" dirty="0">
                <a:solidFill>
                  <a:schemeClr val="tx1">
                    <a:lumMod val="50000"/>
                  </a:schemeClr>
                </a:solidFill>
              </a:rPr>
              <a:t> </a:t>
            </a:r>
            <a:r>
              <a:rPr lang="pl-PL" sz="1600" dirty="0" err="1">
                <a:solidFill>
                  <a:schemeClr val="tx1">
                    <a:lumMod val="50000"/>
                  </a:schemeClr>
                </a:solidFill>
              </a:rPr>
              <a:t>price</a:t>
            </a:r>
            <a:r>
              <a:rPr lang="pl-PL" sz="1600" dirty="0">
                <a:solidFill>
                  <a:schemeClr val="tx1">
                    <a:lumMod val="50000"/>
                  </a:schemeClr>
                </a:solidFill>
              </a:rPr>
              <a:t> and </a:t>
            </a:r>
            <a:r>
              <a:rPr lang="pl-PL" sz="1600" dirty="0" err="1">
                <a:solidFill>
                  <a:schemeClr val="tx1">
                    <a:lumMod val="50000"/>
                  </a:schemeClr>
                </a:solidFill>
              </a:rPr>
              <a:t>travel</a:t>
            </a:r>
            <a:r>
              <a:rPr lang="pl-PL" sz="1600" dirty="0">
                <a:solidFill>
                  <a:schemeClr val="tx1">
                    <a:lumMod val="50000"/>
                  </a:schemeClr>
                </a:solidFill>
              </a:rPr>
              <a:t> </a:t>
            </a:r>
            <a:r>
              <a:rPr lang="pl-PL" sz="1600" dirty="0" err="1">
                <a:solidFill>
                  <a:schemeClr val="tx1">
                    <a:lumMod val="50000"/>
                  </a:schemeClr>
                </a:solidFill>
              </a:rPr>
              <a:t>without</a:t>
            </a:r>
            <a:r>
              <a:rPr lang="pl-PL" sz="1600" dirty="0">
                <a:solidFill>
                  <a:schemeClr val="tx1">
                    <a:lumMod val="50000"/>
                  </a:schemeClr>
                </a:solidFill>
              </a:rPr>
              <a:t> </a:t>
            </a:r>
            <a:r>
              <a:rPr lang="pl-PL" sz="1600" dirty="0" err="1">
                <a:solidFill>
                  <a:schemeClr val="tx1">
                    <a:lumMod val="50000"/>
                  </a:schemeClr>
                </a:solidFill>
              </a:rPr>
              <a:t>large</a:t>
            </a:r>
            <a:r>
              <a:rPr lang="pl-PL" sz="1600" dirty="0">
                <a:solidFill>
                  <a:schemeClr val="tx1">
                    <a:lumMod val="50000"/>
                  </a:schemeClr>
                </a:solidFill>
              </a:rPr>
              <a:t> </a:t>
            </a:r>
            <a:r>
              <a:rPr lang="pl-PL" sz="1600" dirty="0" err="1">
                <a:solidFill>
                  <a:schemeClr val="tx1">
                    <a:lumMod val="50000"/>
                  </a:schemeClr>
                </a:solidFill>
              </a:rPr>
              <a:t>luggage</a:t>
            </a:r>
            <a:endParaRPr lang="pl-PL" sz="1600" dirty="0">
              <a:solidFill>
                <a:schemeClr val="tx1">
                  <a:lumMod val="50000"/>
                </a:schemeClr>
              </a:solidFill>
            </a:endParaRPr>
          </a:p>
          <a:p>
            <a:pPr marL="346873" indent="-260921">
              <a:spcAft>
                <a:spcPts val="580"/>
              </a:spcAft>
              <a:buClr>
                <a:srgbClr val="004B98"/>
              </a:buClr>
              <a:buFont typeface="Wingdings" panose="05000000000000000000" pitchFamily="2" charset="2"/>
              <a:buChar char="§"/>
              <a:tabLst>
                <a:tab pos="348408" algn="l"/>
              </a:tabLst>
            </a:pPr>
            <a:r>
              <a:rPr lang="pl-PL" sz="1600" b="1" dirty="0">
                <a:solidFill>
                  <a:srgbClr val="004B98"/>
                </a:solidFill>
              </a:rPr>
              <a:t>Standard</a:t>
            </a:r>
            <a:r>
              <a:rPr lang="pl-PL" sz="1600" dirty="0">
                <a:solidFill>
                  <a:srgbClr val="004B98"/>
                </a:solidFill>
              </a:rPr>
              <a:t> – </a:t>
            </a:r>
            <a:r>
              <a:rPr lang="pl-PL" sz="1600" b="1" dirty="0" err="1">
                <a:solidFill>
                  <a:srgbClr val="004B98"/>
                </a:solidFill>
              </a:rPr>
              <a:t>classic</a:t>
            </a:r>
            <a:r>
              <a:rPr lang="pl-PL" sz="1600" b="1" dirty="0">
                <a:solidFill>
                  <a:srgbClr val="004B98"/>
                </a:solidFill>
              </a:rPr>
              <a:t> </a:t>
            </a:r>
            <a:r>
              <a:rPr lang="pl-PL" sz="1600" dirty="0">
                <a:solidFill>
                  <a:schemeClr val="tx1">
                    <a:lumMod val="50000"/>
                  </a:schemeClr>
                </a:solidFill>
              </a:rPr>
              <a:t>LOT </a:t>
            </a:r>
            <a:r>
              <a:rPr lang="pl-PL" sz="1600" dirty="0" err="1">
                <a:solidFill>
                  <a:schemeClr val="tx1">
                    <a:lumMod val="50000"/>
                  </a:schemeClr>
                </a:solidFill>
              </a:rPr>
              <a:t>offer</a:t>
            </a:r>
            <a:r>
              <a:rPr lang="pl-PL" sz="1600" dirty="0">
                <a:solidFill>
                  <a:schemeClr val="tx1">
                    <a:lumMod val="50000"/>
                  </a:schemeClr>
                </a:solidFill>
              </a:rPr>
              <a:t> for </a:t>
            </a:r>
            <a:r>
              <a:rPr lang="pl-PL" sz="1600" dirty="0" err="1">
                <a:solidFill>
                  <a:schemeClr val="tx1">
                    <a:lumMod val="50000"/>
                  </a:schemeClr>
                </a:solidFill>
              </a:rPr>
              <a:t>those</a:t>
            </a:r>
            <a:r>
              <a:rPr lang="pl-PL" sz="1600" dirty="0">
                <a:solidFill>
                  <a:schemeClr val="tx1">
                    <a:lumMod val="50000"/>
                  </a:schemeClr>
                </a:solidFill>
              </a:rPr>
              <a:t> with </a:t>
            </a:r>
            <a:r>
              <a:rPr lang="pl-PL" sz="1600" dirty="0" err="1">
                <a:solidFill>
                  <a:schemeClr val="tx1">
                    <a:lumMod val="50000"/>
                  </a:schemeClr>
                </a:solidFill>
              </a:rPr>
              <a:t>longer</a:t>
            </a:r>
            <a:r>
              <a:rPr lang="pl-PL" sz="1600" dirty="0">
                <a:solidFill>
                  <a:schemeClr val="tx1">
                    <a:lumMod val="50000"/>
                  </a:schemeClr>
                </a:solidFill>
              </a:rPr>
              <a:t> </a:t>
            </a:r>
            <a:r>
              <a:rPr lang="pl-PL" sz="1600" dirty="0" err="1">
                <a:solidFill>
                  <a:schemeClr val="tx1">
                    <a:lumMod val="50000"/>
                  </a:schemeClr>
                </a:solidFill>
              </a:rPr>
              <a:t>stay</a:t>
            </a:r>
            <a:r>
              <a:rPr lang="pl-PL" sz="1600" dirty="0">
                <a:solidFill>
                  <a:schemeClr val="tx1">
                    <a:lumMod val="50000"/>
                  </a:schemeClr>
                </a:solidFill>
              </a:rPr>
              <a:t> </a:t>
            </a:r>
            <a:r>
              <a:rPr lang="pl-PL" sz="1600" dirty="0" err="1">
                <a:solidFill>
                  <a:schemeClr val="tx1">
                    <a:lumMod val="50000"/>
                  </a:schemeClr>
                </a:solidFill>
              </a:rPr>
              <a:t>at</a:t>
            </a:r>
            <a:r>
              <a:rPr lang="pl-PL" sz="1600" dirty="0">
                <a:solidFill>
                  <a:schemeClr val="tx1">
                    <a:lumMod val="50000"/>
                  </a:schemeClr>
                </a:solidFill>
              </a:rPr>
              <a:t> the </a:t>
            </a:r>
            <a:r>
              <a:rPr lang="pl-PL" sz="1600" dirty="0" err="1">
                <a:solidFill>
                  <a:schemeClr val="tx1">
                    <a:lumMod val="50000"/>
                  </a:schemeClr>
                </a:solidFill>
              </a:rPr>
              <a:t>destination</a:t>
            </a:r>
            <a:r>
              <a:rPr lang="pl-PL" sz="1600" dirty="0">
                <a:solidFill>
                  <a:schemeClr val="tx1">
                    <a:lumMod val="50000"/>
                  </a:schemeClr>
                </a:solidFill>
              </a:rPr>
              <a:t>, </a:t>
            </a:r>
            <a:r>
              <a:rPr lang="pl-PL" sz="1600" dirty="0" err="1">
                <a:solidFill>
                  <a:schemeClr val="tx1">
                    <a:lumMod val="50000"/>
                  </a:schemeClr>
                </a:solidFill>
              </a:rPr>
              <a:t>enriched</a:t>
            </a:r>
            <a:r>
              <a:rPr lang="pl-PL" sz="1600" dirty="0">
                <a:solidFill>
                  <a:schemeClr val="tx1">
                    <a:lumMod val="50000"/>
                  </a:schemeClr>
                </a:solidFill>
              </a:rPr>
              <a:t> with the seat </a:t>
            </a:r>
            <a:r>
              <a:rPr lang="pl-PL" sz="1600" dirty="0" err="1">
                <a:solidFill>
                  <a:schemeClr val="tx1">
                    <a:lumMod val="50000"/>
                  </a:schemeClr>
                </a:solidFill>
              </a:rPr>
              <a:t>selection</a:t>
            </a:r>
            <a:r>
              <a:rPr lang="pl-PL" sz="1600" dirty="0">
                <a:solidFill>
                  <a:schemeClr val="tx1">
                    <a:lumMod val="50000"/>
                  </a:schemeClr>
                </a:solidFill>
              </a:rPr>
              <a:t> and </a:t>
            </a:r>
            <a:r>
              <a:rPr lang="pl-PL" sz="1600" dirty="0" err="1">
                <a:solidFill>
                  <a:schemeClr val="tx1">
                    <a:lumMod val="50000"/>
                  </a:schemeClr>
                </a:solidFill>
              </a:rPr>
              <a:t>ancillary</a:t>
            </a:r>
            <a:r>
              <a:rPr lang="pl-PL" sz="1600" dirty="0">
                <a:solidFill>
                  <a:schemeClr val="tx1">
                    <a:lumMod val="50000"/>
                  </a:schemeClr>
                </a:solidFill>
              </a:rPr>
              <a:t> services </a:t>
            </a:r>
            <a:r>
              <a:rPr lang="pl-PL" sz="1600" dirty="0" err="1">
                <a:solidFill>
                  <a:schemeClr val="tx1">
                    <a:lumMod val="50000"/>
                  </a:schemeClr>
                </a:solidFill>
              </a:rPr>
              <a:t>at</a:t>
            </a:r>
            <a:r>
              <a:rPr lang="pl-PL" sz="1600" dirty="0">
                <a:solidFill>
                  <a:schemeClr val="tx1">
                    <a:lumMod val="50000"/>
                  </a:schemeClr>
                </a:solidFill>
              </a:rPr>
              <a:t> extra </a:t>
            </a:r>
            <a:r>
              <a:rPr lang="pl-PL" sz="1600" dirty="0" err="1">
                <a:solidFill>
                  <a:schemeClr val="tx1">
                    <a:lumMod val="50000"/>
                  </a:schemeClr>
                </a:solidFill>
              </a:rPr>
              <a:t>charge</a:t>
            </a:r>
            <a:endParaRPr lang="pl-PL" sz="1600" b="1" dirty="0">
              <a:solidFill>
                <a:schemeClr val="tx1">
                  <a:lumMod val="50000"/>
                </a:schemeClr>
              </a:solidFill>
            </a:endParaRPr>
          </a:p>
          <a:p>
            <a:pPr marL="346873" indent="-260921">
              <a:spcAft>
                <a:spcPts val="580"/>
              </a:spcAft>
              <a:buClr>
                <a:srgbClr val="004B98"/>
              </a:buClr>
              <a:buFont typeface="Wingdings" panose="05000000000000000000" pitchFamily="2" charset="2"/>
              <a:buChar char="§"/>
              <a:tabLst>
                <a:tab pos="348408" algn="l"/>
              </a:tabLst>
            </a:pPr>
            <a:r>
              <a:rPr lang="pl-PL" sz="1600" b="1" dirty="0" err="1">
                <a:solidFill>
                  <a:srgbClr val="004B98"/>
                </a:solidFill>
              </a:rPr>
              <a:t>Flex</a:t>
            </a:r>
            <a:r>
              <a:rPr lang="pl-PL" sz="1600" b="1" dirty="0">
                <a:solidFill>
                  <a:srgbClr val="004B98"/>
                </a:solidFill>
              </a:rPr>
              <a:t> </a:t>
            </a:r>
            <a:r>
              <a:rPr lang="pl-PL" sz="1600" dirty="0">
                <a:solidFill>
                  <a:srgbClr val="4D4D4D"/>
                </a:solidFill>
              </a:rPr>
              <a:t>–</a:t>
            </a:r>
            <a:r>
              <a:rPr lang="pl-PL" sz="1600" b="1" dirty="0">
                <a:solidFill>
                  <a:srgbClr val="004B98"/>
                </a:solidFill>
              </a:rPr>
              <a:t> </a:t>
            </a:r>
            <a:r>
              <a:rPr lang="pl-PL" sz="1600" dirty="0" err="1">
                <a:solidFill>
                  <a:srgbClr val="000000"/>
                </a:solidFill>
              </a:rPr>
              <a:t>offer</a:t>
            </a:r>
            <a:r>
              <a:rPr lang="pl-PL" sz="1600" dirty="0">
                <a:solidFill>
                  <a:srgbClr val="000000"/>
                </a:solidFill>
              </a:rPr>
              <a:t> for </a:t>
            </a:r>
            <a:r>
              <a:rPr lang="pl-PL" sz="1600" dirty="0" err="1">
                <a:solidFill>
                  <a:srgbClr val="000000"/>
                </a:solidFill>
              </a:rPr>
              <a:t>those</a:t>
            </a:r>
            <a:r>
              <a:rPr lang="pl-PL" sz="1600" dirty="0">
                <a:solidFill>
                  <a:srgbClr val="000000"/>
                </a:solidFill>
              </a:rPr>
              <a:t>, </a:t>
            </a:r>
            <a:r>
              <a:rPr lang="pl-PL" sz="1600" dirty="0" err="1">
                <a:solidFill>
                  <a:srgbClr val="000000"/>
                </a:solidFill>
              </a:rPr>
              <a:t>whose</a:t>
            </a:r>
            <a:r>
              <a:rPr lang="pl-PL" sz="1600" dirty="0">
                <a:solidFill>
                  <a:srgbClr val="000000"/>
                </a:solidFill>
              </a:rPr>
              <a:t> </a:t>
            </a:r>
            <a:r>
              <a:rPr lang="pl-PL" sz="1600" dirty="0" err="1">
                <a:solidFill>
                  <a:srgbClr val="000000"/>
                </a:solidFill>
              </a:rPr>
              <a:t>plans</a:t>
            </a:r>
            <a:r>
              <a:rPr lang="pl-PL" sz="1600" dirty="0">
                <a:solidFill>
                  <a:srgbClr val="000000"/>
                </a:solidFill>
              </a:rPr>
              <a:t> </a:t>
            </a:r>
            <a:r>
              <a:rPr lang="pl-PL" sz="1600" dirty="0" err="1">
                <a:solidFill>
                  <a:srgbClr val="000000"/>
                </a:solidFill>
              </a:rPr>
              <a:t>may</a:t>
            </a:r>
            <a:r>
              <a:rPr lang="pl-PL" sz="1600" dirty="0">
                <a:solidFill>
                  <a:srgbClr val="000000"/>
                </a:solidFill>
              </a:rPr>
              <a:t> be </a:t>
            </a:r>
            <a:r>
              <a:rPr lang="pl-PL" sz="1600" dirty="0" err="1">
                <a:solidFill>
                  <a:srgbClr val="000000"/>
                </a:solidFill>
              </a:rPr>
              <a:t>subject</a:t>
            </a:r>
            <a:r>
              <a:rPr lang="pl-PL" sz="1600" dirty="0">
                <a:solidFill>
                  <a:srgbClr val="000000"/>
                </a:solidFill>
              </a:rPr>
              <a:t> to </a:t>
            </a:r>
            <a:r>
              <a:rPr lang="pl-PL" sz="1600" b="1" dirty="0" err="1">
                <a:solidFill>
                  <a:srgbClr val="004B98"/>
                </a:solidFill>
              </a:rPr>
              <a:t>change</a:t>
            </a:r>
            <a:endParaRPr lang="pl-PL" sz="1600" b="1" dirty="0">
              <a:solidFill>
                <a:srgbClr val="004B98"/>
              </a:solidFill>
            </a:endParaRPr>
          </a:p>
        </p:txBody>
      </p:sp>
      <p:sp>
        <p:nvSpPr>
          <p:cNvPr id="2" name="Pięciokąt 1"/>
          <p:cNvSpPr/>
          <p:nvPr/>
        </p:nvSpPr>
        <p:spPr>
          <a:xfrm>
            <a:off x="792950" y="1076963"/>
            <a:ext cx="930317" cy="2862321"/>
          </a:xfrm>
          <a:prstGeom prst="homePlate">
            <a:avLst>
              <a:gd name="adj" fmla="val 22807"/>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544" b="1" dirty="0" err="1"/>
              <a:t>What</a:t>
            </a:r>
            <a:r>
              <a:rPr lang="pl-PL" sz="1544" b="1" dirty="0"/>
              <a:t>?</a:t>
            </a:r>
            <a:endParaRPr lang="en-US" sz="1544" b="1" dirty="0"/>
          </a:p>
        </p:txBody>
      </p:sp>
      <p:sp>
        <p:nvSpPr>
          <p:cNvPr id="3" name="Prostokąt 2"/>
          <p:cNvSpPr/>
          <p:nvPr/>
        </p:nvSpPr>
        <p:spPr>
          <a:xfrm>
            <a:off x="2242749" y="4245254"/>
            <a:ext cx="7295173" cy="581712"/>
          </a:xfrm>
          <a:prstGeom prst="rect">
            <a:avLst/>
          </a:prstGeom>
        </p:spPr>
        <p:txBody>
          <a:bodyPr wrap="square" lIns="88404" tIns="44203" rIns="88404" bIns="44203">
            <a:spAutoFit/>
          </a:bodyPr>
          <a:lstStyle/>
          <a:p>
            <a:pPr>
              <a:spcAft>
                <a:spcPts val="580"/>
              </a:spcAft>
            </a:pPr>
            <a:r>
              <a:rPr lang="pl-PL" sz="1600" dirty="0" err="1">
                <a:solidFill>
                  <a:srgbClr val="000000"/>
                </a:solidFill>
              </a:rPr>
              <a:t>Implementation</a:t>
            </a:r>
            <a:r>
              <a:rPr lang="pl-PL" sz="1600" dirty="0">
                <a:solidFill>
                  <a:srgbClr val="000000"/>
                </a:solidFill>
              </a:rPr>
              <a:t> of VAB </a:t>
            </a:r>
            <a:r>
              <a:rPr lang="pl-PL" sz="1600" dirty="0" err="1">
                <a:solidFill>
                  <a:srgbClr val="000000"/>
                </a:solidFill>
              </a:rPr>
              <a:t>covers</a:t>
            </a:r>
            <a:r>
              <a:rPr lang="pl-PL" sz="1600" dirty="0">
                <a:solidFill>
                  <a:srgbClr val="000000"/>
                </a:solidFill>
              </a:rPr>
              <a:t> </a:t>
            </a:r>
            <a:r>
              <a:rPr lang="pl-PL" sz="1600" b="1" dirty="0" err="1">
                <a:solidFill>
                  <a:srgbClr val="004B98"/>
                </a:solidFill>
              </a:rPr>
              <a:t>Economy</a:t>
            </a:r>
            <a:r>
              <a:rPr lang="pl-PL" sz="1600" b="1" dirty="0">
                <a:solidFill>
                  <a:srgbClr val="004B98"/>
                </a:solidFill>
              </a:rPr>
              <a:t> Class</a:t>
            </a:r>
            <a:r>
              <a:rPr lang="pl-PL" sz="1600" dirty="0">
                <a:solidFill>
                  <a:srgbClr val="4D4D4D"/>
                </a:solidFill>
              </a:rPr>
              <a:t> </a:t>
            </a:r>
            <a:r>
              <a:rPr lang="pl-PL" sz="1600" dirty="0">
                <a:solidFill>
                  <a:srgbClr val="000000"/>
                </a:solidFill>
              </a:rPr>
              <a:t>on </a:t>
            </a:r>
            <a:r>
              <a:rPr lang="pl-PL" sz="1600" b="1" dirty="0">
                <a:solidFill>
                  <a:srgbClr val="004B98"/>
                </a:solidFill>
              </a:rPr>
              <a:t>DOM, SH i ME </a:t>
            </a:r>
            <a:r>
              <a:rPr lang="pl-PL" sz="1600" dirty="0" err="1">
                <a:solidFill>
                  <a:srgbClr val="000000"/>
                </a:solidFill>
              </a:rPr>
              <a:t>flights</a:t>
            </a:r>
            <a:r>
              <a:rPr lang="pl-PL" sz="1600" dirty="0">
                <a:solidFill>
                  <a:srgbClr val="000000"/>
                </a:solidFill>
              </a:rPr>
              <a:t>, </a:t>
            </a:r>
            <a:r>
              <a:rPr lang="pl-PL" sz="1600" dirty="0" err="1">
                <a:solidFill>
                  <a:srgbClr val="000000"/>
                </a:solidFill>
              </a:rPr>
              <a:t>available</a:t>
            </a:r>
            <a:r>
              <a:rPr lang="pl-PL" sz="1600" dirty="0">
                <a:solidFill>
                  <a:srgbClr val="000000"/>
                </a:solidFill>
              </a:rPr>
              <a:t> in </a:t>
            </a:r>
            <a:r>
              <a:rPr lang="pl-PL" sz="1600" b="1" dirty="0" err="1">
                <a:solidFill>
                  <a:srgbClr val="004B98"/>
                </a:solidFill>
              </a:rPr>
              <a:t>all</a:t>
            </a:r>
            <a:r>
              <a:rPr lang="pl-PL" sz="1600" b="1" dirty="0">
                <a:solidFill>
                  <a:srgbClr val="004B98"/>
                </a:solidFill>
              </a:rPr>
              <a:t> </a:t>
            </a:r>
            <a:r>
              <a:rPr lang="pl-PL" sz="1600" dirty="0" err="1">
                <a:solidFill>
                  <a:srgbClr val="000000"/>
                </a:solidFill>
              </a:rPr>
              <a:t>distribution</a:t>
            </a:r>
            <a:r>
              <a:rPr lang="pl-PL" sz="1600" dirty="0">
                <a:solidFill>
                  <a:srgbClr val="000000"/>
                </a:solidFill>
              </a:rPr>
              <a:t> </a:t>
            </a:r>
            <a:r>
              <a:rPr lang="pl-PL" sz="1600" dirty="0" err="1">
                <a:solidFill>
                  <a:srgbClr val="000000"/>
                </a:solidFill>
              </a:rPr>
              <a:t>channels</a:t>
            </a:r>
            <a:r>
              <a:rPr lang="pl-PL" sz="1600" dirty="0">
                <a:solidFill>
                  <a:srgbClr val="000000"/>
                </a:solidFill>
              </a:rPr>
              <a:t>.</a:t>
            </a:r>
          </a:p>
        </p:txBody>
      </p:sp>
      <p:sp>
        <p:nvSpPr>
          <p:cNvPr id="7" name="Pięciokąt 6"/>
          <p:cNvSpPr/>
          <p:nvPr/>
        </p:nvSpPr>
        <p:spPr>
          <a:xfrm>
            <a:off x="792950" y="6118933"/>
            <a:ext cx="930317" cy="792000"/>
          </a:xfrm>
          <a:prstGeom prst="homePlate">
            <a:avLst>
              <a:gd name="adj" fmla="val 22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b="1" dirty="0" err="1"/>
              <a:t>When</a:t>
            </a:r>
            <a:r>
              <a:rPr lang="pl-PL" sz="1600" b="1" dirty="0"/>
              <a:t>?</a:t>
            </a:r>
            <a:endParaRPr lang="en-US" sz="1600" b="1" dirty="0"/>
          </a:p>
        </p:txBody>
      </p:sp>
      <p:sp>
        <p:nvSpPr>
          <p:cNvPr id="9" name="Pięciokąt 8"/>
          <p:cNvSpPr/>
          <p:nvPr/>
        </p:nvSpPr>
        <p:spPr>
          <a:xfrm>
            <a:off x="792950" y="4141641"/>
            <a:ext cx="930317" cy="792000"/>
          </a:xfrm>
          <a:prstGeom prst="homePlate">
            <a:avLst>
              <a:gd name="adj" fmla="val 22807"/>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b="1" dirty="0" err="1"/>
              <a:t>Where</a:t>
            </a:r>
            <a:r>
              <a:rPr lang="pl-PL" sz="1600" b="1" dirty="0"/>
              <a:t>?</a:t>
            </a:r>
            <a:endParaRPr lang="en-US" sz="1600" b="1" dirty="0"/>
          </a:p>
        </p:txBody>
      </p:sp>
      <p:sp>
        <p:nvSpPr>
          <p:cNvPr id="14" name="Prostokąt 13"/>
          <p:cNvSpPr/>
          <p:nvPr/>
        </p:nvSpPr>
        <p:spPr>
          <a:xfrm>
            <a:off x="2242749" y="6222545"/>
            <a:ext cx="7295173" cy="581712"/>
          </a:xfrm>
          <a:prstGeom prst="rect">
            <a:avLst/>
          </a:prstGeom>
        </p:spPr>
        <p:txBody>
          <a:bodyPr wrap="square" lIns="88404" tIns="44203" rIns="88404" bIns="44203">
            <a:spAutoFit/>
          </a:bodyPr>
          <a:lstStyle/>
          <a:p>
            <a:pPr>
              <a:spcAft>
                <a:spcPts val="580"/>
              </a:spcAft>
            </a:pPr>
            <a:r>
              <a:rPr lang="pl-PL" sz="1600" dirty="0">
                <a:solidFill>
                  <a:srgbClr val="000000"/>
                </a:solidFill>
              </a:rPr>
              <a:t>New </a:t>
            </a:r>
            <a:r>
              <a:rPr lang="pl-PL" sz="1600" dirty="0" err="1">
                <a:solidFill>
                  <a:srgbClr val="000000"/>
                </a:solidFill>
              </a:rPr>
              <a:t>offer</a:t>
            </a:r>
            <a:r>
              <a:rPr lang="pl-PL" sz="1600" dirty="0">
                <a:solidFill>
                  <a:srgbClr val="000000"/>
                </a:solidFill>
              </a:rPr>
              <a:t> </a:t>
            </a:r>
            <a:r>
              <a:rPr lang="pl-PL" sz="1600" dirty="0" err="1">
                <a:solidFill>
                  <a:srgbClr val="000000"/>
                </a:solidFill>
              </a:rPr>
              <a:t>will</a:t>
            </a:r>
            <a:r>
              <a:rPr lang="pl-PL" sz="1600" dirty="0">
                <a:solidFill>
                  <a:srgbClr val="000000"/>
                </a:solidFill>
              </a:rPr>
              <a:t> be </a:t>
            </a:r>
            <a:r>
              <a:rPr lang="pl-PL" sz="1600" dirty="0" err="1">
                <a:solidFill>
                  <a:srgbClr val="000000"/>
                </a:solidFill>
              </a:rPr>
              <a:t>introduced</a:t>
            </a:r>
            <a:r>
              <a:rPr lang="pl-PL" sz="1600" dirty="0">
                <a:solidFill>
                  <a:srgbClr val="000000"/>
                </a:solidFill>
              </a:rPr>
              <a:t> on </a:t>
            </a:r>
            <a:r>
              <a:rPr lang="pl-PL" sz="1600" b="1" dirty="0">
                <a:solidFill>
                  <a:srgbClr val="004B98"/>
                </a:solidFill>
              </a:rPr>
              <a:t>28.02.17 (</a:t>
            </a:r>
            <a:r>
              <a:rPr lang="pl-PL" sz="1600" b="1" dirty="0" err="1">
                <a:solidFill>
                  <a:srgbClr val="004B98"/>
                </a:solidFill>
              </a:rPr>
              <a:t>commencement</a:t>
            </a:r>
            <a:r>
              <a:rPr lang="pl-PL" sz="1600" b="1" dirty="0">
                <a:solidFill>
                  <a:srgbClr val="004B98"/>
                </a:solidFill>
              </a:rPr>
              <a:t> of </a:t>
            </a:r>
            <a:r>
              <a:rPr lang="pl-PL" sz="1600" b="1" dirty="0" err="1">
                <a:solidFill>
                  <a:srgbClr val="004B98"/>
                </a:solidFill>
              </a:rPr>
              <a:t>sales</a:t>
            </a:r>
            <a:r>
              <a:rPr lang="pl-PL" sz="1600" b="1" dirty="0">
                <a:solidFill>
                  <a:srgbClr val="004B98"/>
                </a:solidFill>
              </a:rPr>
              <a:t>) </a:t>
            </a:r>
            <a:r>
              <a:rPr lang="pl-PL" sz="1600" dirty="0">
                <a:solidFill>
                  <a:srgbClr val="000000"/>
                </a:solidFill>
              </a:rPr>
              <a:t>and </a:t>
            </a:r>
            <a:r>
              <a:rPr lang="pl-PL" sz="1600" dirty="0" err="1">
                <a:solidFill>
                  <a:srgbClr val="000000"/>
                </a:solidFill>
              </a:rPr>
              <a:t>will</a:t>
            </a:r>
            <a:r>
              <a:rPr lang="pl-PL" sz="1600" dirty="0">
                <a:solidFill>
                  <a:srgbClr val="000000"/>
                </a:solidFill>
              </a:rPr>
              <a:t> </a:t>
            </a:r>
            <a:r>
              <a:rPr lang="pl-PL" sz="1600" dirty="0" err="1">
                <a:solidFill>
                  <a:srgbClr val="000000"/>
                </a:solidFill>
              </a:rPr>
              <a:t>cover</a:t>
            </a:r>
            <a:r>
              <a:rPr lang="pl-PL" sz="1600" dirty="0">
                <a:solidFill>
                  <a:srgbClr val="000000"/>
                </a:solidFill>
              </a:rPr>
              <a:t> </a:t>
            </a:r>
            <a:r>
              <a:rPr lang="pl-PL" sz="1600" b="1" dirty="0" err="1">
                <a:solidFill>
                  <a:srgbClr val="004B98"/>
                </a:solidFill>
              </a:rPr>
              <a:t>journeys</a:t>
            </a:r>
            <a:r>
              <a:rPr lang="pl-PL" sz="1600" dirty="0">
                <a:solidFill>
                  <a:srgbClr val="4D4D4D"/>
                </a:solidFill>
              </a:rPr>
              <a:t> </a:t>
            </a:r>
            <a:r>
              <a:rPr lang="pl-PL" sz="1600" dirty="0" err="1">
                <a:solidFill>
                  <a:srgbClr val="000000"/>
                </a:solidFill>
              </a:rPr>
              <a:t>commencing</a:t>
            </a:r>
            <a:r>
              <a:rPr lang="pl-PL" sz="1600" dirty="0">
                <a:solidFill>
                  <a:srgbClr val="000000"/>
                </a:solidFill>
              </a:rPr>
              <a:t> on </a:t>
            </a:r>
            <a:r>
              <a:rPr lang="pl-PL" sz="1600" b="1" dirty="0">
                <a:solidFill>
                  <a:srgbClr val="004B98"/>
                </a:solidFill>
              </a:rPr>
              <a:t>01.03.17 </a:t>
            </a:r>
          </a:p>
        </p:txBody>
      </p:sp>
      <p:sp>
        <p:nvSpPr>
          <p:cNvPr id="10" name="Prostokąt 9"/>
          <p:cNvSpPr/>
          <p:nvPr/>
        </p:nvSpPr>
        <p:spPr>
          <a:xfrm>
            <a:off x="2242749" y="5331801"/>
            <a:ext cx="7295173" cy="335491"/>
          </a:xfrm>
          <a:prstGeom prst="rect">
            <a:avLst/>
          </a:prstGeom>
        </p:spPr>
        <p:txBody>
          <a:bodyPr wrap="square" lIns="88404" tIns="44203" rIns="88404" bIns="44203">
            <a:spAutoFit/>
          </a:bodyPr>
          <a:lstStyle/>
          <a:p>
            <a:pPr>
              <a:spcAft>
                <a:spcPts val="580"/>
              </a:spcAft>
            </a:pPr>
            <a:r>
              <a:rPr lang="pl-PL" sz="1600" dirty="0">
                <a:solidFill>
                  <a:srgbClr val="000000"/>
                </a:solidFill>
              </a:rPr>
              <a:t>VAB </a:t>
            </a:r>
            <a:r>
              <a:rPr lang="pl-PL" sz="1600" dirty="0" err="1">
                <a:solidFill>
                  <a:srgbClr val="000000"/>
                </a:solidFill>
              </a:rPr>
              <a:t>will</a:t>
            </a:r>
            <a:r>
              <a:rPr lang="pl-PL" sz="1600" dirty="0">
                <a:solidFill>
                  <a:srgbClr val="000000"/>
                </a:solidFill>
              </a:rPr>
              <a:t> be </a:t>
            </a:r>
            <a:r>
              <a:rPr lang="pl-PL" sz="1600" dirty="0" err="1">
                <a:solidFill>
                  <a:srgbClr val="000000"/>
                </a:solidFill>
              </a:rPr>
              <a:t>available</a:t>
            </a:r>
            <a:r>
              <a:rPr lang="pl-PL" sz="1600" dirty="0">
                <a:solidFill>
                  <a:srgbClr val="000000"/>
                </a:solidFill>
              </a:rPr>
              <a:t> in </a:t>
            </a:r>
            <a:r>
              <a:rPr lang="pl-PL" sz="1600" b="1" dirty="0" err="1">
                <a:solidFill>
                  <a:srgbClr val="015B99"/>
                </a:solidFill>
              </a:rPr>
              <a:t>all</a:t>
            </a:r>
            <a:r>
              <a:rPr lang="pl-PL" sz="1600" dirty="0">
                <a:solidFill>
                  <a:srgbClr val="4D4D4D"/>
                </a:solidFill>
              </a:rPr>
              <a:t> </a:t>
            </a:r>
            <a:r>
              <a:rPr lang="pl-PL" sz="1600" dirty="0" err="1">
                <a:solidFill>
                  <a:srgbClr val="000000"/>
                </a:solidFill>
              </a:rPr>
              <a:t>distribution</a:t>
            </a:r>
            <a:r>
              <a:rPr lang="pl-PL" sz="1600" dirty="0">
                <a:solidFill>
                  <a:srgbClr val="000000"/>
                </a:solidFill>
              </a:rPr>
              <a:t> </a:t>
            </a:r>
            <a:r>
              <a:rPr lang="pl-PL" sz="1600" dirty="0" err="1">
                <a:solidFill>
                  <a:srgbClr val="000000"/>
                </a:solidFill>
              </a:rPr>
              <a:t>channels</a:t>
            </a:r>
            <a:r>
              <a:rPr lang="pl-PL" sz="1600" dirty="0">
                <a:solidFill>
                  <a:srgbClr val="000000"/>
                </a:solidFill>
              </a:rPr>
              <a:t>.</a:t>
            </a:r>
          </a:p>
        </p:txBody>
      </p:sp>
      <p:sp>
        <p:nvSpPr>
          <p:cNvPr id="11" name="Pięciokąt 10"/>
          <p:cNvSpPr/>
          <p:nvPr/>
        </p:nvSpPr>
        <p:spPr>
          <a:xfrm>
            <a:off x="792950" y="5124578"/>
            <a:ext cx="930317" cy="792000"/>
          </a:xfrm>
          <a:prstGeom prst="homePlate">
            <a:avLst>
              <a:gd name="adj" fmla="val 22807"/>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r>
              <a:rPr lang="pl-PL" sz="1600" b="1" dirty="0"/>
              <a:t>How?</a:t>
            </a:r>
            <a:endParaRPr lang="en-US" sz="1600" b="1" dirty="0"/>
          </a:p>
        </p:txBody>
      </p:sp>
      <p:sp>
        <p:nvSpPr>
          <p:cNvPr id="13"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2535301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iekt 4"/>
          <p:cNvGraphicFramePr>
            <a:graphicFrameLocks noChangeAspect="1"/>
          </p:cNvGraphicFramePr>
          <p:nvPr>
            <p:extLst>
              <p:ext uri="{D42A27DB-BD31-4B8C-83A1-F6EECF244321}">
                <p14:modId xmlns:p14="http://schemas.microsoft.com/office/powerpoint/2010/main" val="1817490630"/>
              </p:ext>
            </p:extLst>
          </p:nvPr>
        </p:nvGraphicFramePr>
        <p:xfrm>
          <a:off x="195263" y="206476"/>
          <a:ext cx="10296525" cy="6872749"/>
        </p:xfrm>
        <a:graphic>
          <a:graphicData uri="http://schemas.openxmlformats.org/presentationml/2006/ole">
            <mc:AlternateContent xmlns:mc="http://schemas.openxmlformats.org/markup-compatibility/2006">
              <mc:Choice xmlns:v="urn:schemas-microsoft-com:vml" Requires="v">
                <p:oleObj spid="_x0000_s173060" name="Worksheet" r:id="rId4" imgW="10296625" imgH="5905607" progId="Excel.Sheet.12">
                  <p:embed/>
                </p:oleObj>
              </mc:Choice>
              <mc:Fallback>
                <p:oleObj name="Worksheet" r:id="rId4" imgW="10296625" imgH="5905607" progId="Excel.Sheet.12">
                  <p:embed/>
                  <p:pic>
                    <p:nvPicPr>
                      <p:cNvPr id="0" name=""/>
                      <p:cNvPicPr/>
                      <p:nvPr/>
                    </p:nvPicPr>
                    <p:blipFill>
                      <a:blip r:embed="rId5"/>
                      <a:stretch>
                        <a:fillRect/>
                      </a:stretch>
                    </p:blipFill>
                    <p:spPr>
                      <a:xfrm>
                        <a:off x="195263" y="206476"/>
                        <a:ext cx="10296525" cy="6872749"/>
                      </a:xfrm>
                      <a:prstGeom prst="rect">
                        <a:avLst/>
                      </a:prstGeom>
                    </p:spPr>
                  </p:pic>
                </p:oleObj>
              </mc:Fallback>
            </mc:AlternateContent>
          </a:graphicData>
        </a:graphic>
      </p:graphicFrame>
      <p:sp>
        <p:nvSpPr>
          <p:cNvPr id="3"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32389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iekt 4"/>
          <p:cNvGraphicFramePr>
            <a:graphicFrameLocks noChangeAspect="1"/>
          </p:cNvGraphicFramePr>
          <p:nvPr>
            <p:extLst>
              <p:ext uri="{D42A27DB-BD31-4B8C-83A1-F6EECF244321}">
                <p14:modId xmlns:p14="http://schemas.microsoft.com/office/powerpoint/2010/main" val="714398716"/>
              </p:ext>
            </p:extLst>
          </p:nvPr>
        </p:nvGraphicFramePr>
        <p:xfrm>
          <a:off x="195263" y="324465"/>
          <a:ext cx="10296525" cy="6754761"/>
        </p:xfrm>
        <a:graphic>
          <a:graphicData uri="http://schemas.openxmlformats.org/presentationml/2006/ole">
            <mc:AlternateContent xmlns:mc="http://schemas.openxmlformats.org/markup-compatibility/2006">
              <mc:Choice xmlns:v="urn:schemas-microsoft-com:vml" Requires="v">
                <p:oleObj spid="_x0000_s174084" name="Worksheet" r:id="rId4" imgW="10296625" imgH="5467235" progId="Excel.Sheet.12">
                  <p:embed/>
                </p:oleObj>
              </mc:Choice>
              <mc:Fallback>
                <p:oleObj name="Worksheet" r:id="rId4" imgW="10296625" imgH="5467235" progId="Excel.Sheet.12">
                  <p:embed/>
                  <p:pic>
                    <p:nvPicPr>
                      <p:cNvPr id="0" name=""/>
                      <p:cNvPicPr/>
                      <p:nvPr/>
                    </p:nvPicPr>
                    <p:blipFill>
                      <a:blip r:embed="rId5"/>
                      <a:stretch>
                        <a:fillRect/>
                      </a:stretch>
                    </p:blipFill>
                    <p:spPr>
                      <a:xfrm>
                        <a:off x="195263" y="324465"/>
                        <a:ext cx="10296525" cy="6754761"/>
                      </a:xfrm>
                      <a:prstGeom prst="rect">
                        <a:avLst/>
                      </a:prstGeom>
                    </p:spPr>
                  </p:pic>
                </p:oleObj>
              </mc:Fallback>
            </mc:AlternateContent>
          </a:graphicData>
        </a:graphic>
      </p:graphicFrame>
      <p:sp>
        <p:nvSpPr>
          <p:cNvPr id="3"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36580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NEW FARES IN ECONOMY CLASS</a:t>
            </a:r>
          </a:p>
        </p:txBody>
      </p:sp>
      <p:sp>
        <p:nvSpPr>
          <p:cNvPr id="4" name="Prostokąt 3"/>
          <p:cNvSpPr/>
          <p:nvPr/>
        </p:nvSpPr>
        <p:spPr>
          <a:xfrm>
            <a:off x="930523" y="1163113"/>
            <a:ext cx="6097190" cy="6129384"/>
          </a:xfrm>
          <a:prstGeom prst="rect">
            <a:avLst/>
          </a:prstGeom>
        </p:spPr>
        <p:txBody>
          <a:bodyPr wrap="square" lIns="88404" tIns="44203" rIns="88404" bIns="44203">
            <a:spAutoFit/>
          </a:bodyPr>
          <a:lstStyle/>
          <a:p>
            <a:pPr marL="260921" indent="-260921">
              <a:spcAft>
                <a:spcPts val="1450"/>
              </a:spcAft>
              <a:buClr>
                <a:srgbClr val="004B98"/>
              </a:buClr>
              <a:buFont typeface="Wingdings" panose="05000000000000000000" pitchFamily="2" charset="2"/>
              <a:buChar char="§"/>
              <a:tabLst>
                <a:tab pos="342268" algn="l"/>
                <a:tab pos="432824" algn="l"/>
              </a:tabLst>
            </a:pPr>
            <a:r>
              <a:rPr lang="pl-PL" sz="1600" dirty="0">
                <a:solidFill>
                  <a:schemeClr val="tx1">
                    <a:lumMod val="50000"/>
                  </a:schemeClr>
                </a:solidFill>
              </a:rPr>
              <a:t>The LOT </a:t>
            </a:r>
            <a:r>
              <a:rPr lang="pl-PL" sz="1600" dirty="0" err="1">
                <a:solidFill>
                  <a:schemeClr val="tx1">
                    <a:lumMod val="50000"/>
                  </a:schemeClr>
                </a:solidFill>
              </a:rPr>
              <a:t>Polish</a:t>
            </a:r>
            <a:r>
              <a:rPr lang="pl-PL" sz="1600" dirty="0">
                <a:solidFill>
                  <a:schemeClr val="tx1">
                    <a:lumMod val="50000"/>
                  </a:schemeClr>
                </a:solidFill>
              </a:rPr>
              <a:t> Airlines </a:t>
            </a:r>
            <a:r>
              <a:rPr lang="pl-PL" sz="1600" dirty="0" err="1">
                <a:solidFill>
                  <a:schemeClr val="tx1">
                    <a:lumMod val="50000"/>
                  </a:schemeClr>
                </a:solidFill>
              </a:rPr>
              <a:t>are</a:t>
            </a:r>
            <a:r>
              <a:rPr lang="pl-PL" sz="1600" dirty="0">
                <a:solidFill>
                  <a:schemeClr val="tx1">
                    <a:lumMod val="50000"/>
                  </a:schemeClr>
                </a:solidFill>
              </a:rPr>
              <a:t> </a:t>
            </a:r>
            <a:r>
              <a:rPr lang="pl-PL" sz="1600" dirty="0" err="1">
                <a:solidFill>
                  <a:schemeClr val="tx1">
                    <a:lumMod val="50000"/>
                  </a:schemeClr>
                </a:solidFill>
              </a:rPr>
              <a:t>introducing</a:t>
            </a:r>
            <a:r>
              <a:rPr lang="pl-PL" sz="1600" dirty="0">
                <a:solidFill>
                  <a:schemeClr val="tx1">
                    <a:lumMod val="50000"/>
                  </a:schemeClr>
                </a:solidFill>
              </a:rPr>
              <a:t> </a:t>
            </a:r>
            <a:r>
              <a:rPr lang="pl-PL" sz="1600" dirty="0" err="1">
                <a:solidFill>
                  <a:schemeClr val="tx1">
                    <a:lumMod val="50000"/>
                  </a:schemeClr>
                </a:solidFill>
              </a:rPr>
              <a:t>new</a:t>
            </a:r>
            <a:r>
              <a:rPr lang="pl-PL" sz="1600" dirty="0">
                <a:solidFill>
                  <a:schemeClr val="tx1">
                    <a:lumMod val="50000"/>
                  </a:schemeClr>
                </a:solidFill>
              </a:rPr>
              <a:t> </a:t>
            </a:r>
            <a:r>
              <a:rPr lang="pl-PL" sz="1600" dirty="0" err="1">
                <a:solidFill>
                  <a:schemeClr val="tx1">
                    <a:lumMod val="50000"/>
                  </a:schemeClr>
                </a:solidFill>
              </a:rPr>
              <a:t>fares</a:t>
            </a:r>
            <a:r>
              <a:rPr lang="pl-PL" sz="1600" dirty="0">
                <a:solidFill>
                  <a:schemeClr val="tx1">
                    <a:lumMod val="50000"/>
                  </a:schemeClr>
                </a:solidFill>
              </a:rPr>
              <a:t> in </a:t>
            </a:r>
            <a:r>
              <a:rPr lang="pl-PL" sz="1600" dirty="0" err="1">
                <a:solidFill>
                  <a:schemeClr val="tx1">
                    <a:lumMod val="50000"/>
                  </a:schemeClr>
                </a:solidFill>
              </a:rPr>
              <a:t>Economy</a:t>
            </a:r>
            <a:r>
              <a:rPr lang="pl-PL" sz="1600" dirty="0">
                <a:solidFill>
                  <a:schemeClr val="tx1">
                    <a:lumMod val="50000"/>
                  </a:schemeClr>
                </a:solidFill>
              </a:rPr>
              <a:t> </a:t>
            </a:r>
            <a:r>
              <a:rPr lang="pl-PL" sz="1600" dirty="0" smtClean="0">
                <a:solidFill>
                  <a:schemeClr val="tx1">
                    <a:lumMod val="50000"/>
                  </a:schemeClr>
                </a:solidFill>
              </a:rPr>
              <a:t>Class – The Value </a:t>
            </a:r>
            <a:r>
              <a:rPr lang="pl-PL" sz="1600" dirty="0" err="1" smtClean="0">
                <a:solidFill>
                  <a:schemeClr val="tx1">
                    <a:lumMod val="50000"/>
                  </a:schemeClr>
                </a:solidFill>
              </a:rPr>
              <a:t>Added</a:t>
            </a:r>
            <a:r>
              <a:rPr lang="pl-PL" sz="1600" dirty="0" smtClean="0">
                <a:solidFill>
                  <a:schemeClr val="tx1">
                    <a:lumMod val="50000"/>
                  </a:schemeClr>
                </a:solidFill>
              </a:rPr>
              <a:t> </a:t>
            </a:r>
            <a:r>
              <a:rPr lang="pl-PL" sz="1600" dirty="0" err="1" smtClean="0">
                <a:solidFill>
                  <a:schemeClr val="tx1">
                    <a:lumMod val="50000"/>
                  </a:schemeClr>
                </a:solidFill>
              </a:rPr>
              <a:t>Bundles</a:t>
            </a:r>
            <a:r>
              <a:rPr lang="pl-PL" sz="1600" dirty="0" smtClean="0">
                <a:solidFill>
                  <a:schemeClr val="tx1">
                    <a:lumMod val="50000"/>
                  </a:schemeClr>
                </a:solidFill>
              </a:rPr>
              <a:t> (VAB) - </a:t>
            </a:r>
            <a:r>
              <a:rPr lang="pl-PL" sz="1600" dirty="0" err="1" smtClean="0">
                <a:solidFill>
                  <a:schemeClr val="tx1">
                    <a:lumMod val="50000"/>
                  </a:schemeClr>
                </a:solidFill>
              </a:rPr>
              <a:t>allowing</a:t>
            </a:r>
            <a:r>
              <a:rPr lang="pl-PL" sz="1600" dirty="0" smtClean="0">
                <a:solidFill>
                  <a:schemeClr val="tx1">
                    <a:lumMod val="50000"/>
                  </a:schemeClr>
                </a:solidFill>
              </a:rPr>
              <a:t> </a:t>
            </a:r>
            <a:r>
              <a:rPr lang="pl-PL" sz="1600" dirty="0">
                <a:solidFill>
                  <a:schemeClr val="tx1">
                    <a:lumMod val="50000"/>
                  </a:schemeClr>
                </a:solidFill>
              </a:rPr>
              <a:t>for </a:t>
            </a:r>
            <a:r>
              <a:rPr lang="pl-PL" sz="1600" dirty="0" err="1">
                <a:solidFill>
                  <a:schemeClr val="tx1">
                    <a:lumMod val="50000"/>
                  </a:schemeClr>
                </a:solidFill>
              </a:rPr>
              <a:t>better</a:t>
            </a:r>
            <a:r>
              <a:rPr lang="pl-PL" sz="1600" dirty="0">
                <a:solidFill>
                  <a:schemeClr val="tx1">
                    <a:lumMod val="50000"/>
                  </a:schemeClr>
                </a:solidFill>
              </a:rPr>
              <a:t> </a:t>
            </a:r>
            <a:r>
              <a:rPr lang="pl-PL" sz="1600" dirty="0" err="1">
                <a:solidFill>
                  <a:schemeClr val="tx1">
                    <a:lumMod val="50000"/>
                  </a:schemeClr>
                </a:solidFill>
              </a:rPr>
              <a:t>adjustment</a:t>
            </a:r>
            <a:r>
              <a:rPr lang="pl-PL" sz="1600" dirty="0">
                <a:solidFill>
                  <a:schemeClr val="tx1">
                    <a:lumMod val="50000"/>
                  </a:schemeClr>
                </a:solidFill>
              </a:rPr>
              <a:t> to the </a:t>
            </a:r>
            <a:r>
              <a:rPr lang="pl-PL" sz="1600" dirty="0" err="1">
                <a:solidFill>
                  <a:schemeClr val="tx1">
                    <a:lumMod val="50000"/>
                  </a:schemeClr>
                </a:solidFill>
              </a:rPr>
              <a:t>clients</a:t>
            </a:r>
            <a:r>
              <a:rPr lang="pl-PL" sz="1600" dirty="0">
                <a:solidFill>
                  <a:schemeClr val="tx1">
                    <a:lumMod val="50000"/>
                  </a:schemeClr>
                </a:solidFill>
              </a:rPr>
              <a:t>’ </a:t>
            </a:r>
            <a:r>
              <a:rPr lang="pl-PL" sz="1600" dirty="0" err="1">
                <a:solidFill>
                  <a:schemeClr val="tx1">
                    <a:lumMod val="50000"/>
                  </a:schemeClr>
                </a:solidFill>
              </a:rPr>
              <a:t>needs</a:t>
            </a:r>
            <a:endParaRPr lang="pl-PL" sz="1600" dirty="0">
              <a:solidFill>
                <a:schemeClr val="tx1">
                  <a:lumMod val="50000"/>
                </a:schemeClr>
              </a:solidFill>
            </a:endParaRPr>
          </a:p>
          <a:p>
            <a:pPr marL="260921" indent="-260921">
              <a:spcAft>
                <a:spcPts val="1450"/>
              </a:spcAft>
              <a:buClr>
                <a:srgbClr val="004B98"/>
              </a:buClr>
              <a:buFont typeface="Wingdings" panose="05000000000000000000" pitchFamily="2" charset="2"/>
              <a:buChar char="§"/>
              <a:tabLst>
                <a:tab pos="342268" algn="l"/>
                <a:tab pos="432824" algn="l"/>
              </a:tabLst>
            </a:pPr>
            <a:r>
              <a:rPr lang="pl-PL" sz="1600" dirty="0">
                <a:solidFill>
                  <a:schemeClr val="tx1">
                    <a:lumMod val="50000"/>
                  </a:schemeClr>
                </a:solidFill>
              </a:rPr>
              <a:t>The </a:t>
            </a:r>
            <a:r>
              <a:rPr lang="pl-PL" sz="1600" dirty="0" err="1">
                <a:solidFill>
                  <a:schemeClr val="tx1">
                    <a:lumMod val="50000"/>
                  </a:schemeClr>
                </a:solidFill>
              </a:rPr>
              <a:t>changes</a:t>
            </a:r>
            <a:r>
              <a:rPr lang="pl-PL" sz="1600" dirty="0">
                <a:solidFill>
                  <a:schemeClr val="tx1">
                    <a:lumMod val="50000"/>
                  </a:schemeClr>
                </a:solidFill>
              </a:rPr>
              <a:t> </a:t>
            </a:r>
            <a:r>
              <a:rPr lang="pl-PL" sz="1600" dirty="0" err="1">
                <a:solidFill>
                  <a:schemeClr val="tx1">
                    <a:lumMod val="50000"/>
                  </a:schemeClr>
                </a:solidFill>
              </a:rPr>
              <a:t>allow</a:t>
            </a:r>
            <a:r>
              <a:rPr lang="pl-PL" sz="1600" dirty="0">
                <a:solidFill>
                  <a:schemeClr val="tx1">
                    <a:lumMod val="50000"/>
                  </a:schemeClr>
                </a:solidFill>
              </a:rPr>
              <a:t> choice </a:t>
            </a:r>
            <a:r>
              <a:rPr lang="pl-PL" sz="1600" dirty="0" err="1">
                <a:solidFill>
                  <a:schemeClr val="tx1">
                    <a:lumMod val="50000"/>
                  </a:schemeClr>
                </a:solidFill>
              </a:rPr>
              <a:t>between</a:t>
            </a:r>
            <a:r>
              <a:rPr lang="pl-PL" sz="1600" dirty="0">
                <a:solidFill>
                  <a:schemeClr val="tx1">
                    <a:lumMod val="50000"/>
                  </a:schemeClr>
                </a:solidFill>
              </a:rPr>
              <a:t> </a:t>
            </a:r>
            <a:r>
              <a:rPr lang="pl-PL" sz="1600" dirty="0" err="1">
                <a:solidFill>
                  <a:schemeClr val="tx1">
                    <a:lumMod val="50000"/>
                  </a:schemeClr>
                </a:solidFill>
              </a:rPr>
              <a:t>greater</a:t>
            </a:r>
            <a:r>
              <a:rPr lang="pl-PL" sz="1600" dirty="0">
                <a:solidFill>
                  <a:schemeClr val="tx1">
                    <a:lumMod val="50000"/>
                  </a:schemeClr>
                </a:solidFill>
              </a:rPr>
              <a:t> </a:t>
            </a:r>
            <a:r>
              <a:rPr lang="pl-PL" sz="1600" dirty="0" err="1">
                <a:solidFill>
                  <a:schemeClr val="tx1">
                    <a:lumMod val="50000"/>
                  </a:schemeClr>
                </a:solidFill>
              </a:rPr>
              <a:t>amount</a:t>
            </a:r>
            <a:r>
              <a:rPr lang="pl-PL" sz="1600" dirty="0">
                <a:solidFill>
                  <a:schemeClr val="tx1">
                    <a:lumMod val="50000"/>
                  </a:schemeClr>
                </a:solidFill>
              </a:rPr>
              <a:t> of </a:t>
            </a:r>
            <a:r>
              <a:rPr lang="pl-PL" sz="1600" dirty="0" err="1">
                <a:solidFill>
                  <a:schemeClr val="tx1">
                    <a:lumMod val="50000"/>
                  </a:schemeClr>
                </a:solidFill>
              </a:rPr>
              <a:t>ancillary</a:t>
            </a:r>
            <a:r>
              <a:rPr lang="pl-PL" sz="1600" dirty="0">
                <a:solidFill>
                  <a:schemeClr val="tx1">
                    <a:lumMod val="50000"/>
                  </a:schemeClr>
                </a:solidFill>
              </a:rPr>
              <a:t> services in the </a:t>
            </a:r>
            <a:r>
              <a:rPr lang="pl-PL" sz="1600" dirty="0" err="1">
                <a:solidFill>
                  <a:schemeClr val="tx1">
                    <a:lumMod val="50000"/>
                  </a:schemeClr>
                </a:solidFill>
              </a:rPr>
              <a:t>price</a:t>
            </a:r>
            <a:r>
              <a:rPr lang="pl-PL" sz="1600" dirty="0">
                <a:solidFill>
                  <a:schemeClr val="tx1">
                    <a:lumMod val="50000"/>
                  </a:schemeClr>
                </a:solidFill>
              </a:rPr>
              <a:t> of the </a:t>
            </a:r>
            <a:r>
              <a:rPr lang="pl-PL" sz="1600" dirty="0" err="1">
                <a:solidFill>
                  <a:schemeClr val="tx1">
                    <a:lumMod val="50000"/>
                  </a:schemeClr>
                </a:solidFill>
              </a:rPr>
              <a:t>ticket</a:t>
            </a:r>
            <a:r>
              <a:rPr lang="pl-PL" sz="1600" dirty="0">
                <a:solidFill>
                  <a:schemeClr val="tx1">
                    <a:lumMod val="50000"/>
                  </a:schemeClr>
                </a:solidFill>
              </a:rPr>
              <a:t> and </a:t>
            </a:r>
            <a:r>
              <a:rPr lang="pl-PL" sz="1600" dirty="0" err="1">
                <a:solidFill>
                  <a:schemeClr val="tx1">
                    <a:lumMod val="50000"/>
                  </a:schemeClr>
                </a:solidFill>
              </a:rPr>
              <a:t>greater</a:t>
            </a:r>
            <a:r>
              <a:rPr lang="pl-PL" sz="1600" dirty="0">
                <a:solidFill>
                  <a:schemeClr val="tx1">
                    <a:lumMod val="50000"/>
                  </a:schemeClr>
                </a:solidFill>
              </a:rPr>
              <a:t> </a:t>
            </a:r>
            <a:r>
              <a:rPr lang="pl-PL" sz="1600" dirty="0" err="1">
                <a:solidFill>
                  <a:schemeClr val="tx1">
                    <a:lumMod val="50000"/>
                  </a:schemeClr>
                </a:solidFill>
              </a:rPr>
              <a:t>flexibility</a:t>
            </a:r>
            <a:r>
              <a:rPr lang="pl-PL" sz="1600" dirty="0">
                <a:solidFill>
                  <a:schemeClr val="tx1">
                    <a:lumMod val="50000"/>
                  </a:schemeClr>
                </a:solidFill>
              </a:rPr>
              <a:t> in </a:t>
            </a:r>
            <a:r>
              <a:rPr lang="pl-PL" sz="1600" dirty="0" err="1">
                <a:solidFill>
                  <a:schemeClr val="tx1">
                    <a:lumMod val="50000"/>
                  </a:schemeClr>
                </a:solidFill>
              </a:rPr>
              <a:t>case</a:t>
            </a:r>
            <a:r>
              <a:rPr lang="pl-PL" sz="1600" dirty="0">
                <a:solidFill>
                  <a:schemeClr val="tx1">
                    <a:lumMod val="50000"/>
                  </a:schemeClr>
                </a:solidFill>
              </a:rPr>
              <a:t> of </a:t>
            </a:r>
            <a:r>
              <a:rPr lang="pl-PL" sz="1600" dirty="0" err="1">
                <a:solidFill>
                  <a:schemeClr val="tx1">
                    <a:lumMod val="50000"/>
                  </a:schemeClr>
                </a:solidFill>
              </a:rPr>
              <a:t>changing</a:t>
            </a:r>
            <a:r>
              <a:rPr lang="pl-PL" sz="1600" dirty="0">
                <a:solidFill>
                  <a:schemeClr val="tx1">
                    <a:lumMod val="50000"/>
                  </a:schemeClr>
                </a:solidFill>
              </a:rPr>
              <a:t> </a:t>
            </a:r>
            <a:r>
              <a:rPr lang="pl-PL" sz="1600" dirty="0" err="1">
                <a:solidFill>
                  <a:schemeClr val="tx1">
                    <a:lumMod val="50000"/>
                  </a:schemeClr>
                </a:solidFill>
              </a:rPr>
              <a:t>travel</a:t>
            </a:r>
            <a:r>
              <a:rPr lang="pl-PL" sz="1600" dirty="0">
                <a:solidFill>
                  <a:schemeClr val="tx1">
                    <a:lumMod val="50000"/>
                  </a:schemeClr>
                </a:solidFill>
              </a:rPr>
              <a:t> </a:t>
            </a:r>
            <a:r>
              <a:rPr lang="pl-PL" sz="1600" dirty="0" err="1">
                <a:solidFill>
                  <a:schemeClr val="tx1">
                    <a:lumMod val="50000"/>
                  </a:schemeClr>
                </a:solidFill>
              </a:rPr>
              <a:t>plans</a:t>
            </a:r>
            <a:r>
              <a:rPr lang="pl-PL" sz="1600" dirty="0">
                <a:solidFill>
                  <a:schemeClr val="tx1">
                    <a:lumMod val="50000"/>
                  </a:schemeClr>
                </a:solidFill>
              </a:rPr>
              <a:t>  </a:t>
            </a:r>
          </a:p>
          <a:p>
            <a:pPr marL="260921" indent="-260921">
              <a:spcAft>
                <a:spcPts val="1450"/>
              </a:spcAft>
              <a:buClr>
                <a:srgbClr val="004B98"/>
              </a:buClr>
              <a:buFont typeface="Wingdings" panose="05000000000000000000" pitchFamily="2" charset="2"/>
              <a:buChar char="§"/>
              <a:tabLst>
                <a:tab pos="342268" algn="l"/>
                <a:tab pos="432824" algn="l"/>
              </a:tabLst>
            </a:pPr>
            <a:r>
              <a:rPr lang="pl-PL" sz="1600" dirty="0" smtClean="0">
                <a:solidFill>
                  <a:schemeClr val="tx1">
                    <a:lumMod val="50000"/>
                  </a:schemeClr>
                </a:solidFill>
              </a:rPr>
              <a:t>In the </a:t>
            </a:r>
            <a:r>
              <a:rPr lang="pl-PL" sz="1600" dirty="0" err="1" smtClean="0">
                <a:solidFill>
                  <a:schemeClr val="tx1">
                    <a:lumMod val="50000"/>
                  </a:schemeClr>
                </a:solidFill>
              </a:rPr>
              <a:t>available</a:t>
            </a:r>
            <a:r>
              <a:rPr lang="pl-PL" sz="1600" dirty="0" smtClean="0">
                <a:solidFill>
                  <a:schemeClr val="tx1">
                    <a:lumMod val="50000"/>
                  </a:schemeClr>
                </a:solidFill>
              </a:rPr>
              <a:t> </a:t>
            </a:r>
            <a:r>
              <a:rPr lang="pl-PL" sz="1600" dirty="0" err="1" smtClean="0">
                <a:solidFill>
                  <a:schemeClr val="tx1">
                    <a:lumMod val="50000"/>
                  </a:schemeClr>
                </a:solidFill>
              </a:rPr>
              <a:t>booking</a:t>
            </a:r>
            <a:r>
              <a:rPr lang="pl-PL" sz="1600" dirty="0" smtClean="0">
                <a:solidFill>
                  <a:schemeClr val="tx1">
                    <a:lumMod val="50000"/>
                  </a:schemeClr>
                </a:solidFill>
              </a:rPr>
              <a:t> </a:t>
            </a:r>
            <a:r>
              <a:rPr lang="pl-PL" sz="1600" dirty="0" err="1" smtClean="0">
                <a:solidFill>
                  <a:schemeClr val="tx1">
                    <a:lumMod val="50000"/>
                  </a:schemeClr>
                </a:solidFill>
              </a:rPr>
              <a:t>class</a:t>
            </a:r>
            <a:r>
              <a:rPr lang="pl-PL" sz="1600" dirty="0" smtClean="0">
                <a:solidFill>
                  <a:schemeClr val="tx1">
                    <a:lumMod val="50000"/>
                  </a:schemeClr>
                </a:solidFill>
              </a:rPr>
              <a:t> </a:t>
            </a:r>
            <a:r>
              <a:rPr lang="pl-PL" sz="1600" dirty="0" err="1" smtClean="0">
                <a:solidFill>
                  <a:schemeClr val="tx1">
                    <a:lumMod val="50000"/>
                  </a:schemeClr>
                </a:solidFill>
              </a:rPr>
              <a:t>there</a:t>
            </a:r>
            <a:r>
              <a:rPr lang="pl-PL" sz="1600" dirty="0" smtClean="0">
                <a:solidFill>
                  <a:schemeClr val="tx1">
                    <a:lumMod val="50000"/>
                  </a:schemeClr>
                </a:solidFill>
              </a:rPr>
              <a:t> </a:t>
            </a:r>
            <a:r>
              <a:rPr lang="pl-PL" sz="1600" dirty="0" err="1" smtClean="0">
                <a:solidFill>
                  <a:schemeClr val="tx1">
                    <a:lumMod val="50000"/>
                  </a:schemeClr>
                </a:solidFill>
              </a:rPr>
              <a:t>will</a:t>
            </a:r>
            <a:r>
              <a:rPr lang="pl-PL" sz="1600" dirty="0" smtClean="0">
                <a:solidFill>
                  <a:schemeClr val="tx1">
                    <a:lumMod val="50000"/>
                  </a:schemeClr>
                </a:solidFill>
              </a:rPr>
              <a:t> be a choice of </a:t>
            </a:r>
            <a:r>
              <a:rPr lang="pl-PL" sz="1600" dirty="0" err="1" smtClean="0">
                <a:solidFill>
                  <a:schemeClr val="tx1">
                    <a:lumMod val="50000"/>
                  </a:schemeClr>
                </a:solidFill>
              </a:rPr>
              <a:t>three</a:t>
            </a:r>
            <a:r>
              <a:rPr lang="pl-PL" sz="1600" dirty="0" smtClean="0">
                <a:solidFill>
                  <a:schemeClr val="tx1">
                    <a:lumMod val="50000"/>
                  </a:schemeClr>
                </a:solidFill>
              </a:rPr>
              <a:t> </a:t>
            </a:r>
            <a:r>
              <a:rPr lang="pl-PL" sz="1600" dirty="0" err="1" smtClean="0">
                <a:solidFill>
                  <a:schemeClr val="tx1">
                    <a:lumMod val="50000"/>
                  </a:schemeClr>
                </a:solidFill>
              </a:rPr>
              <a:t>types</a:t>
            </a:r>
            <a:r>
              <a:rPr lang="pl-PL" sz="1600" dirty="0" smtClean="0">
                <a:solidFill>
                  <a:schemeClr val="tx1">
                    <a:lumMod val="50000"/>
                  </a:schemeClr>
                </a:solidFill>
              </a:rPr>
              <a:t> of </a:t>
            </a:r>
            <a:r>
              <a:rPr lang="pl-PL" sz="1600" dirty="0" err="1" smtClean="0">
                <a:solidFill>
                  <a:schemeClr val="tx1">
                    <a:lumMod val="50000"/>
                  </a:schemeClr>
                </a:solidFill>
              </a:rPr>
              <a:t>tariffs</a:t>
            </a:r>
            <a:r>
              <a:rPr lang="pl-PL" sz="1600" dirty="0">
                <a:solidFill>
                  <a:schemeClr val="tx1">
                    <a:lumMod val="50000"/>
                  </a:schemeClr>
                </a:solidFill>
              </a:rPr>
              <a:t> </a:t>
            </a:r>
            <a:r>
              <a:rPr lang="pl-PL" sz="1600" dirty="0" err="1">
                <a:solidFill>
                  <a:schemeClr val="tx1">
                    <a:lumMod val="50000"/>
                  </a:schemeClr>
                </a:solidFill>
              </a:rPr>
              <a:t>at</a:t>
            </a:r>
            <a:r>
              <a:rPr lang="pl-PL" sz="1600" dirty="0">
                <a:solidFill>
                  <a:schemeClr val="tx1">
                    <a:lumMod val="50000"/>
                  </a:schemeClr>
                </a:solidFill>
              </a:rPr>
              <a:t> the same </a:t>
            </a:r>
            <a:r>
              <a:rPr lang="pl-PL" sz="1600" dirty="0" err="1">
                <a:solidFill>
                  <a:schemeClr val="tx1">
                    <a:lumMod val="50000"/>
                  </a:schemeClr>
                </a:solidFill>
              </a:rPr>
              <a:t>time</a:t>
            </a:r>
            <a:r>
              <a:rPr lang="pl-PL" sz="1600" dirty="0" smtClean="0">
                <a:solidFill>
                  <a:schemeClr val="tx1">
                    <a:lumMod val="50000"/>
                  </a:schemeClr>
                </a:solidFill>
              </a:rPr>
              <a:t>, </a:t>
            </a:r>
            <a:r>
              <a:rPr lang="pl-PL" sz="1600" dirty="0" err="1" smtClean="0">
                <a:solidFill>
                  <a:schemeClr val="tx1">
                    <a:lumMod val="50000"/>
                  </a:schemeClr>
                </a:solidFill>
              </a:rPr>
              <a:t>depending</a:t>
            </a:r>
            <a:r>
              <a:rPr lang="pl-PL" sz="1600" dirty="0" smtClean="0">
                <a:solidFill>
                  <a:schemeClr val="tx1">
                    <a:lumMod val="50000"/>
                  </a:schemeClr>
                </a:solidFill>
              </a:rPr>
              <a:t> on the </a:t>
            </a:r>
            <a:r>
              <a:rPr lang="pl-PL" sz="1600" dirty="0" err="1" smtClean="0">
                <a:solidFill>
                  <a:schemeClr val="tx1">
                    <a:lumMod val="50000"/>
                  </a:schemeClr>
                </a:solidFill>
              </a:rPr>
              <a:t>preference</a:t>
            </a:r>
            <a:r>
              <a:rPr lang="pl-PL" sz="1600" dirty="0" smtClean="0">
                <a:solidFill>
                  <a:schemeClr val="tx1">
                    <a:lumMod val="50000"/>
                  </a:schemeClr>
                </a:solidFill>
              </a:rPr>
              <a:t> of the </a:t>
            </a:r>
            <a:r>
              <a:rPr lang="pl-PL" sz="1600" dirty="0" err="1" smtClean="0">
                <a:solidFill>
                  <a:schemeClr val="tx1">
                    <a:lumMod val="50000"/>
                  </a:schemeClr>
                </a:solidFill>
              </a:rPr>
              <a:t>passenger</a:t>
            </a:r>
            <a:r>
              <a:rPr lang="pl-PL" sz="1600" dirty="0" smtClean="0">
                <a:solidFill>
                  <a:schemeClr val="tx1">
                    <a:lumMod val="50000"/>
                  </a:schemeClr>
                </a:solidFill>
              </a:rPr>
              <a:t>. </a:t>
            </a:r>
            <a:r>
              <a:rPr lang="pl-PL" sz="1600" dirty="0" err="1" smtClean="0">
                <a:solidFill>
                  <a:schemeClr val="tx1">
                    <a:lumMod val="50000"/>
                  </a:schemeClr>
                </a:solidFill>
              </a:rPr>
              <a:t>Each</a:t>
            </a:r>
            <a:r>
              <a:rPr lang="pl-PL" sz="1600" dirty="0" smtClean="0">
                <a:solidFill>
                  <a:schemeClr val="tx1">
                    <a:lumMod val="50000"/>
                  </a:schemeClr>
                </a:solidFill>
              </a:rPr>
              <a:t> of </a:t>
            </a:r>
            <a:r>
              <a:rPr lang="pl-PL" sz="1600" dirty="0" err="1" smtClean="0">
                <a:solidFill>
                  <a:schemeClr val="tx1">
                    <a:lumMod val="50000"/>
                  </a:schemeClr>
                </a:solidFill>
              </a:rPr>
              <a:t>these</a:t>
            </a:r>
            <a:r>
              <a:rPr lang="pl-PL" sz="1600" dirty="0" smtClean="0">
                <a:solidFill>
                  <a:schemeClr val="tx1">
                    <a:lumMod val="50000"/>
                  </a:schemeClr>
                </a:solidFill>
              </a:rPr>
              <a:t> </a:t>
            </a:r>
            <a:r>
              <a:rPr lang="pl-PL" sz="1600" dirty="0" err="1" smtClean="0">
                <a:solidFill>
                  <a:schemeClr val="tx1">
                    <a:lumMod val="50000"/>
                  </a:schemeClr>
                </a:solidFill>
              </a:rPr>
              <a:t>tariffs</a:t>
            </a:r>
            <a:r>
              <a:rPr lang="pl-PL" sz="1600" dirty="0" smtClean="0">
                <a:solidFill>
                  <a:schemeClr val="tx1">
                    <a:lumMod val="50000"/>
                  </a:schemeClr>
                </a:solidFill>
              </a:rPr>
              <a:t>, </a:t>
            </a:r>
            <a:r>
              <a:rPr lang="pl-PL" sz="1600" dirty="0" err="1" smtClean="0">
                <a:solidFill>
                  <a:schemeClr val="tx1">
                    <a:lumMod val="50000"/>
                  </a:schemeClr>
                </a:solidFill>
              </a:rPr>
              <a:t>regardles</a:t>
            </a:r>
            <a:r>
              <a:rPr lang="pl-PL" sz="1600" dirty="0" smtClean="0">
                <a:solidFill>
                  <a:schemeClr val="tx1">
                    <a:lumMod val="50000"/>
                  </a:schemeClr>
                </a:solidFill>
              </a:rPr>
              <a:t> of the </a:t>
            </a:r>
            <a:r>
              <a:rPr lang="pl-PL" sz="1600" dirty="0" err="1" smtClean="0">
                <a:solidFill>
                  <a:schemeClr val="tx1">
                    <a:lumMod val="50000"/>
                  </a:schemeClr>
                </a:solidFill>
              </a:rPr>
              <a:t>booking</a:t>
            </a:r>
            <a:r>
              <a:rPr lang="pl-PL" sz="1600" dirty="0" smtClean="0">
                <a:solidFill>
                  <a:schemeClr val="tx1">
                    <a:lumMod val="50000"/>
                  </a:schemeClr>
                </a:solidFill>
              </a:rPr>
              <a:t> </a:t>
            </a:r>
            <a:r>
              <a:rPr lang="pl-PL" sz="1600" dirty="0" err="1" smtClean="0">
                <a:solidFill>
                  <a:schemeClr val="tx1">
                    <a:lumMod val="50000"/>
                  </a:schemeClr>
                </a:solidFill>
              </a:rPr>
              <a:t>class</a:t>
            </a:r>
            <a:r>
              <a:rPr lang="pl-PL" sz="1600" dirty="0" smtClean="0">
                <a:solidFill>
                  <a:schemeClr val="tx1">
                    <a:lumMod val="50000"/>
                  </a:schemeClr>
                </a:solidFill>
              </a:rPr>
              <a:t>, </a:t>
            </a:r>
            <a:r>
              <a:rPr lang="pl-PL" sz="1600" dirty="0" err="1" smtClean="0">
                <a:solidFill>
                  <a:schemeClr val="tx1">
                    <a:lumMod val="50000"/>
                  </a:schemeClr>
                </a:solidFill>
              </a:rPr>
              <a:t>will</a:t>
            </a:r>
            <a:r>
              <a:rPr lang="pl-PL" sz="1600" dirty="0" smtClean="0">
                <a:solidFill>
                  <a:schemeClr val="tx1">
                    <a:lumMod val="50000"/>
                  </a:schemeClr>
                </a:solidFill>
              </a:rPr>
              <a:t> </a:t>
            </a:r>
            <a:r>
              <a:rPr lang="pl-PL" sz="1600" dirty="0" err="1" smtClean="0">
                <a:solidFill>
                  <a:schemeClr val="tx1">
                    <a:lumMod val="50000"/>
                  </a:schemeClr>
                </a:solidFill>
              </a:rPr>
              <a:t>always</a:t>
            </a:r>
            <a:r>
              <a:rPr lang="pl-PL" sz="1600" dirty="0" smtClean="0">
                <a:solidFill>
                  <a:schemeClr val="tx1">
                    <a:lumMod val="50000"/>
                  </a:schemeClr>
                </a:solidFill>
              </a:rPr>
              <a:t> </a:t>
            </a:r>
            <a:r>
              <a:rPr lang="pl-PL" sz="1600" dirty="0" err="1" smtClean="0">
                <a:solidFill>
                  <a:schemeClr val="tx1">
                    <a:lumMod val="50000"/>
                  </a:schemeClr>
                </a:solidFill>
              </a:rPr>
              <a:t>contain</a:t>
            </a:r>
            <a:r>
              <a:rPr lang="pl-PL" sz="1600" dirty="0" smtClean="0">
                <a:solidFill>
                  <a:schemeClr val="tx1">
                    <a:lumMod val="50000"/>
                  </a:schemeClr>
                </a:solidFill>
              </a:rPr>
              <a:t> the same services and </a:t>
            </a:r>
            <a:r>
              <a:rPr lang="pl-PL" sz="1600" dirty="0" err="1" smtClean="0">
                <a:solidFill>
                  <a:schemeClr val="tx1">
                    <a:lumMod val="50000"/>
                  </a:schemeClr>
                </a:solidFill>
              </a:rPr>
              <a:t>tariff</a:t>
            </a:r>
            <a:r>
              <a:rPr lang="pl-PL" sz="1600" dirty="0" smtClean="0">
                <a:solidFill>
                  <a:schemeClr val="tx1">
                    <a:lumMod val="50000"/>
                  </a:schemeClr>
                </a:solidFill>
              </a:rPr>
              <a:t> </a:t>
            </a:r>
            <a:r>
              <a:rPr lang="pl-PL" sz="1600" dirty="0" err="1" smtClean="0">
                <a:solidFill>
                  <a:schemeClr val="tx1">
                    <a:lumMod val="50000"/>
                  </a:schemeClr>
                </a:solidFill>
              </a:rPr>
              <a:t>conditions</a:t>
            </a:r>
            <a:endParaRPr lang="pl-PL" sz="1600" dirty="0">
              <a:solidFill>
                <a:schemeClr val="tx1">
                  <a:lumMod val="50000"/>
                </a:schemeClr>
              </a:solidFill>
            </a:endParaRPr>
          </a:p>
          <a:p>
            <a:pPr marL="523379" lvl="1" indent="-181111">
              <a:spcAft>
                <a:spcPts val="580"/>
              </a:spcAft>
              <a:buClr>
                <a:srgbClr val="004B98"/>
              </a:buClr>
              <a:buFont typeface="Calibri" panose="020F0502020204030204" pitchFamily="34" charset="0"/>
              <a:buChar char="-"/>
              <a:tabLst>
                <a:tab pos="342268" algn="l"/>
                <a:tab pos="432824" algn="l"/>
              </a:tabLst>
            </a:pPr>
            <a:r>
              <a:rPr lang="pl-PL" sz="1600" b="1" dirty="0">
                <a:solidFill>
                  <a:srgbClr val="004B98"/>
                </a:solidFill>
              </a:rPr>
              <a:t>„</a:t>
            </a:r>
            <a:r>
              <a:rPr lang="pl-PL" sz="1600" b="1" dirty="0" err="1">
                <a:solidFill>
                  <a:srgbClr val="004B98"/>
                </a:solidFill>
              </a:rPr>
              <a:t>Saver</a:t>
            </a:r>
            <a:r>
              <a:rPr lang="pl-PL" sz="1600" b="1" dirty="0">
                <a:solidFill>
                  <a:srgbClr val="004B98"/>
                </a:solidFill>
              </a:rPr>
              <a:t>” </a:t>
            </a:r>
            <a:r>
              <a:rPr lang="pl-PL" sz="1600" dirty="0">
                <a:solidFill>
                  <a:schemeClr val="tx1">
                    <a:lumMod val="50000"/>
                  </a:schemeClr>
                </a:solidFill>
              </a:rPr>
              <a:t>- For </a:t>
            </a:r>
            <a:r>
              <a:rPr lang="pl-PL" sz="1600" dirty="0" err="1">
                <a:solidFill>
                  <a:schemeClr val="tx1">
                    <a:lumMod val="50000"/>
                  </a:schemeClr>
                </a:solidFill>
              </a:rPr>
              <a:t>people</a:t>
            </a:r>
            <a:r>
              <a:rPr lang="pl-PL" sz="1600" dirty="0">
                <a:solidFill>
                  <a:schemeClr val="tx1">
                    <a:lumMod val="50000"/>
                  </a:schemeClr>
                </a:solidFill>
              </a:rPr>
              <a:t>, </a:t>
            </a:r>
            <a:r>
              <a:rPr lang="pl-PL" sz="1600" dirty="0" err="1">
                <a:solidFill>
                  <a:schemeClr val="tx1">
                    <a:lumMod val="50000"/>
                  </a:schemeClr>
                </a:solidFill>
              </a:rPr>
              <a:t>who</a:t>
            </a:r>
            <a:r>
              <a:rPr lang="pl-PL" sz="1600" dirty="0">
                <a:solidFill>
                  <a:schemeClr val="tx1">
                    <a:lumMod val="50000"/>
                  </a:schemeClr>
                </a:solidFill>
              </a:rPr>
              <a:t> </a:t>
            </a:r>
            <a:r>
              <a:rPr lang="pl-PL" sz="1600" dirty="0" err="1">
                <a:solidFill>
                  <a:schemeClr val="tx1">
                    <a:lumMod val="50000"/>
                  </a:schemeClr>
                </a:solidFill>
              </a:rPr>
              <a:t>first</a:t>
            </a:r>
            <a:r>
              <a:rPr lang="pl-PL" sz="1600" dirty="0">
                <a:solidFill>
                  <a:schemeClr val="tx1">
                    <a:lumMod val="50000"/>
                  </a:schemeClr>
                </a:solidFill>
              </a:rPr>
              <a:t> of </a:t>
            </a:r>
            <a:r>
              <a:rPr lang="pl-PL" sz="1600" dirty="0" err="1">
                <a:solidFill>
                  <a:schemeClr val="tx1">
                    <a:lumMod val="50000"/>
                  </a:schemeClr>
                </a:solidFill>
              </a:rPr>
              <a:t>all</a:t>
            </a:r>
            <a:r>
              <a:rPr lang="pl-PL" sz="1600" dirty="0">
                <a:solidFill>
                  <a:schemeClr val="tx1">
                    <a:lumMod val="50000"/>
                  </a:schemeClr>
                </a:solidFill>
              </a:rPr>
              <a:t> </a:t>
            </a:r>
            <a:r>
              <a:rPr lang="pl-PL" sz="1600" dirty="0" err="1">
                <a:solidFill>
                  <a:schemeClr val="tx1">
                    <a:lumMod val="50000"/>
                  </a:schemeClr>
                </a:solidFill>
              </a:rPr>
              <a:t>seek</a:t>
            </a:r>
            <a:r>
              <a:rPr lang="pl-PL" sz="1600" dirty="0">
                <a:solidFill>
                  <a:schemeClr val="tx1">
                    <a:lumMod val="50000"/>
                  </a:schemeClr>
                </a:solidFill>
              </a:rPr>
              <a:t> </a:t>
            </a:r>
            <a:r>
              <a:rPr lang="pl-PL" sz="1600" dirty="0" err="1">
                <a:solidFill>
                  <a:schemeClr val="tx1">
                    <a:lumMod val="50000"/>
                  </a:schemeClr>
                </a:solidFill>
              </a:rPr>
              <a:t>low</a:t>
            </a:r>
            <a:r>
              <a:rPr lang="pl-PL" sz="1600" dirty="0">
                <a:solidFill>
                  <a:schemeClr val="tx1">
                    <a:lumMod val="50000"/>
                  </a:schemeClr>
                </a:solidFill>
              </a:rPr>
              <a:t> </a:t>
            </a:r>
            <a:r>
              <a:rPr lang="pl-PL" sz="1600" dirty="0" err="1">
                <a:solidFill>
                  <a:schemeClr val="tx1">
                    <a:lumMod val="50000"/>
                  </a:schemeClr>
                </a:solidFill>
              </a:rPr>
              <a:t>price</a:t>
            </a:r>
            <a:r>
              <a:rPr lang="pl-PL" sz="1600" dirty="0">
                <a:solidFill>
                  <a:schemeClr val="tx1">
                    <a:lumMod val="50000"/>
                  </a:schemeClr>
                </a:solidFill>
              </a:rPr>
              <a:t> and </a:t>
            </a:r>
            <a:r>
              <a:rPr lang="pl-PL" sz="1600" dirty="0" err="1">
                <a:solidFill>
                  <a:schemeClr val="tx1">
                    <a:lumMod val="50000"/>
                  </a:schemeClr>
                </a:solidFill>
              </a:rPr>
              <a:t>travel</a:t>
            </a:r>
            <a:r>
              <a:rPr lang="pl-PL" sz="1600" dirty="0">
                <a:solidFill>
                  <a:schemeClr val="tx1">
                    <a:lumMod val="50000"/>
                  </a:schemeClr>
                </a:solidFill>
              </a:rPr>
              <a:t> </a:t>
            </a:r>
            <a:r>
              <a:rPr lang="pl-PL" sz="1600" dirty="0" err="1">
                <a:solidFill>
                  <a:schemeClr val="tx1">
                    <a:lumMod val="50000"/>
                  </a:schemeClr>
                </a:solidFill>
              </a:rPr>
              <a:t>without</a:t>
            </a:r>
            <a:r>
              <a:rPr lang="pl-PL" sz="1600" dirty="0">
                <a:solidFill>
                  <a:schemeClr val="tx1">
                    <a:lumMod val="50000"/>
                  </a:schemeClr>
                </a:solidFill>
              </a:rPr>
              <a:t> </a:t>
            </a:r>
            <a:r>
              <a:rPr lang="pl-PL" sz="1600" dirty="0" err="1">
                <a:solidFill>
                  <a:schemeClr val="tx1">
                    <a:lumMod val="50000"/>
                  </a:schemeClr>
                </a:solidFill>
              </a:rPr>
              <a:t>large</a:t>
            </a:r>
            <a:r>
              <a:rPr lang="pl-PL" sz="1600" dirty="0">
                <a:solidFill>
                  <a:schemeClr val="tx1">
                    <a:lumMod val="50000"/>
                  </a:schemeClr>
                </a:solidFill>
              </a:rPr>
              <a:t> </a:t>
            </a:r>
            <a:r>
              <a:rPr lang="pl-PL" sz="1600" dirty="0" err="1">
                <a:solidFill>
                  <a:schemeClr val="tx1">
                    <a:lumMod val="50000"/>
                  </a:schemeClr>
                </a:solidFill>
              </a:rPr>
              <a:t>baggage</a:t>
            </a:r>
            <a:endParaRPr lang="pl-PL" sz="1600" dirty="0">
              <a:solidFill>
                <a:schemeClr val="tx1">
                  <a:lumMod val="50000"/>
                </a:schemeClr>
              </a:solidFill>
            </a:endParaRPr>
          </a:p>
          <a:p>
            <a:pPr marL="523379" lvl="1" indent="-181111">
              <a:spcAft>
                <a:spcPts val="580"/>
              </a:spcAft>
              <a:buClr>
                <a:srgbClr val="004B98"/>
              </a:buClr>
              <a:buFont typeface="Calibri" panose="020F0502020204030204" pitchFamily="34" charset="0"/>
              <a:buChar char="-"/>
              <a:tabLst>
                <a:tab pos="342268" algn="l"/>
                <a:tab pos="432824" algn="l"/>
              </a:tabLst>
            </a:pPr>
            <a:r>
              <a:rPr lang="pl-PL" sz="1600" b="1" dirty="0">
                <a:solidFill>
                  <a:srgbClr val="004B98"/>
                </a:solidFill>
              </a:rPr>
              <a:t>„Standard</a:t>
            </a:r>
            <a:r>
              <a:rPr lang="pl-PL" sz="1600" b="1" dirty="0">
                <a:solidFill>
                  <a:schemeClr val="tx1">
                    <a:lumMod val="50000"/>
                  </a:schemeClr>
                </a:solidFill>
              </a:rPr>
              <a:t>” </a:t>
            </a:r>
            <a:r>
              <a:rPr lang="pl-PL" sz="1600" dirty="0">
                <a:solidFill>
                  <a:schemeClr val="tx1">
                    <a:lumMod val="50000"/>
                  </a:schemeClr>
                </a:solidFill>
              </a:rPr>
              <a:t>- Classic LOT </a:t>
            </a:r>
            <a:r>
              <a:rPr lang="pl-PL" sz="1600" dirty="0" err="1">
                <a:solidFill>
                  <a:schemeClr val="tx1">
                    <a:lumMod val="50000"/>
                  </a:schemeClr>
                </a:solidFill>
              </a:rPr>
              <a:t>offer</a:t>
            </a:r>
            <a:r>
              <a:rPr lang="pl-PL" sz="1600" dirty="0">
                <a:solidFill>
                  <a:schemeClr val="tx1">
                    <a:lumMod val="50000"/>
                  </a:schemeClr>
                </a:solidFill>
              </a:rPr>
              <a:t> for </a:t>
            </a:r>
            <a:r>
              <a:rPr lang="pl-PL" sz="1600" dirty="0" err="1">
                <a:solidFill>
                  <a:schemeClr val="tx1">
                    <a:lumMod val="50000"/>
                  </a:schemeClr>
                </a:solidFill>
              </a:rPr>
              <a:t>those</a:t>
            </a:r>
            <a:r>
              <a:rPr lang="pl-PL" sz="1600" dirty="0">
                <a:solidFill>
                  <a:schemeClr val="tx1">
                    <a:lumMod val="50000"/>
                  </a:schemeClr>
                </a:solidFill>
              </a:rPr>
              <a:t> travelling to </a:t>
            </a:r>
            <a:r>
              <a:rPr lang="pl-PL" sz="1600" dirty="0" err="1">
                <a:solidFill>
                  <a:schemeClr val="tx1">
                    <a:lumMod val="50000"/>
                  </a:schemeClr>
                </a:solidFill>
              </a:rPr>
              <a:t>their</a:t>
            </a:r>
            <a:r>
              <a:rPr lang="pl-PL" sz="1600" dirty="0">
                <a:solidFill>
                  <a:schemeClr val="tx1">
                    <a:lumMod val="50000"/>
                  </a:schemeClr>
                </a:solidFill>
              </a:rPr>
              <a:t> </a:t>
            </a:r>
            <a:r>
              <a:rPr lang="pl-PL" sz="1600" dirty="0" err="1">
                <a:solidFill>
                  <a:schemeClr val="tx1">
                    <a:lumMod val="50000"/>
                  </a:schemeClr>
                </a:solidFill>
              </a:rPr>
              <a:t>destination</a:t>
            </a:r>
            <a:r>
              <a:rPr lang="pl-PL" sz="1600" dirty="0">
                <a:solidFill>
                  <a:schemeClr val="tx1">
                    <a:lumMod val="50000"/>
                  </a:schemeClr>
                </a:solidFill>
              </a:rPr>
              <a:t> for </a:t>
            </a:r>
            <a:r>
              <a:rPr lang="pl-PL" sz="1600" dirty="0" err="1">
                <a:solidFill>
                  <a:schemeClr val="tx1">
                    <a:lumMod val="50000"/>
                  </a:schemeClr>
                </a:solidFill>
              </a:rPr>
              <a:t>longer</a:t>
            </a:r>
            <a:r>
              <a:rPr lang="pl-PL" sz="1600" dirty="0">
                <a:solidFill>
                  <a:schemeClr val="tx1">
                    <a:lumMod val="50000"/>
                  </a:schemeClr>
                </a:solidFill>
              </a:rPr>
              <a:t> </a:t>
            </a:r>
            <a:r>
              <a:rPr lang="pl-PL" sz="1600" dirty="0" err="1">
                <a:solidFill>
                  <a:schemeClr val="tx1">
                    <a:lumMod val="50000"/>
                  </a:schemeClr>
                </a:solidFill>
              </a:rPr>
              <a:t>stays</a:t>
            </a:r>
            <a:r>
              <a:rPr lang="pl-PL" sz="1600" dirty="0">
                <a:solidFill>
                  <a:schemeClr val="tx1">
                    <a:lumMod val="50000"/>
                  </a:schemeClr>
                </a:solidFill>
              </a:rPr>
              <a:t> </a:t>
            </a:r>
          </a:p>
          <a:p>
            <a:pPr marL="523379" lvl="1" indent="-181111">
              <a:spcAft>
                <a:spcPts val="1450"/>
              </a:spcAft>
              <a:buClr>
                <a:srgbClr val="004B98"/>
              </a:buClr>
              <a:buFont typeface="Calibri" panose="020F0502020204030204" pitchFamily="34" charset="0"/>
              <a:buChar char="-"/>
              <a:tabLst>
                <a:tab pos="342268" algn="l"/>
                <a:tab pos="432824" algn="l"/>
              </a:tabLst>
            </a:pPr>
            <a:r>
              <a:rPr lang="pl-PL" sz="1600" b="1" dirty="0">
                <a:solidFill>
                  <a:srgbClr val="004B98"/>
                </a:solidFill>
              </a:rPr>
              <a:t>„</a:t>
            </a:r>
            <a:r>
              <a:rPr lang="pl-PL" sz="1600" b="1" dirty="0" err="1">
                <a:solidFill>
                  <a:srgbClr val="004B98"/>
                </a:solidFill>
              </a:rPr>
              <a:t>Flex</a:t>
            </a:r>
            <a:r>
              <a:rPr lang="pl-PL" sz="1600" b="1" dirty="0">
                <a:solidFill>
                  <a:srgbClr val="004B98"/>
                </a:solidFill>
              </a:rPr>
              <a:t>” </a:t>
            </a:r>
            <a:r>
              <a:rPr lang="pl-PL" sz="1600" dirty="0">
                <a:solidFill>
                  <a:schemeClr val="tx1">
                    <a:lumMod val="50000"/>
                  </a:schemeClr>
                </a:solidFill>
              </a:rPr>
              <a:t>- </a:t>
            </a:r>
            <a:r>
              <a:rPr lang="pl-PL" sz="1600" dirty="0" err="1">
                <a:solidFill>
                  <a:schemeClr val="tx1">
                    <a:lumMod val="50000"/>
                  </a:schemeClr>
                </a:solidFill>
              </a:rPr>
              <a:t>Offer</a:t>
            </a:r>
            <a:r>
              <a:rPr lang="pl-PL" sz="1600" dirty="0">
                <a:solidFill>
                  <a:schemeClr val="tx1">
                    <a:lumMod val="50000"/>
                  </a:schemeClr>
                </a:solidFill>
              </a:rPr>
              <a:t> for </a:t>
            </a:r>
            <a:r>
              <a:rPr lang="pl-PL" sz="1600" dirty="0" err="1">
                <a:solidFill>
                  <a:schemeClr val="tx1">
                    <a:lumMod val="50000"/>
                  </a:schemeClr>
                </a:solidFill>
              </a:rPr>
              <a:t>those</a:t>
            </a:r>
            <a:r>
              <a:rPr lang="pl-PL" sz="1600" dirty="0">
                <a:solidFill>
                  <a:schemeClr val="tx1">
                    <a:lumMod val="50000"/>
                  </a:schemeClr>
                </a:solidFill>
              </a:rPr>
              <a:t>, </a:t>
            </a:r>
            <a:r>
              <a:rPr lang="pl-PL" sz="1600" dirty="0" err="1">
                <a:solidFill>
                  <a:schemeClr val="tx1">
                    <a:lumMod val="50000"/>
                  </a:schemeClr>
                </a:solidFill>
              </a:rPr>
              <a:t>whose</a:t>
            </a:r>
            <a:r>
              <a:rPr lang="pl-PL" sz="1600" dirty="0">
                <a:solidFill>
                  <a:schemeClr val="tx1">
                    <a:lumMod val="50000"/>
                  </a:schemeClr>
                </a:solidFill>
              </a:rPr>
              <a:t> </a:t>
            </a:r>
            <a:r>
              <a:rPr lang="pl-PL" sz="1600" dirty="0" err="1">
                <a:solidFill>
                  <a:schemeClr val="tx1">
                    <a:lumMod val="50000"/>
                  </a:schemeClr>
                </a:solidFill>
              </a:rPr>
              <a:t>plans</a:t>
            </a:r>
            <a:r>
              <a:rPr lang="pl-PL" sz="1600" dirty="0">
                <a:solidFill>
                  <a:schemeClr val="tx1">
                    <a:lumMod val="50000"/>
                  </a:schemeClr>
                </a:solidFill>
              </a:rPr>
              <a:t> </a:t>
            </a:r>
            <a:r>
              <a:rPr lang="pl-PL" sz="1600" dirty="0" err="1">
                <a:solidFill>
                  <a:schemeClr val="tx1">
                    <a:lumMod val="50000"/>
                  </a:schemeClr>
                </a:solidFill>
              </a:rPr>
              <a:t>may</a:t>
            </a:r>
            <a:r>
              <a:rPr lang="pl-PL" sz="1600" dirty="0">
                <a:solidFill>
                  <a:schemeClr val="tx1">
                    <a:lumMod val="50000"/>
                  </a:schemeClr>
                </a:solidFill>
              </a:rPr>
              <a:t> </a:t>
            </a:r>
            <a:r>
              <a:rPr lang="pl-PL" sz="1600" dirty="0" err="1">
                <a:solidFill>
                  <a:schemeClr val="tx1">
                    <a:lumMod val="50000"/>
                  </a:schemeClr>
                </a:solidFill>
              </a:rPr>
              <a:t>change</a:t>
            </a:r>
            <a:r>
              <a:rPr lang="pl-PL" sz="1600" dirty="0">
                <a:solidFill>
                  <a:schemeClr val="tx1">
                    <a:lumMod val="50000"/>
                  </a:schemeClr>
                </a:solidFill>
              </a:rPr>
              <a:t> </a:t>
            </a:r>
            <a:r>
              <a:rPr lang="pl-PL" sz="1600" dirty="0" err="1">
                <a:solidFill>
                  <a:schemeClr val="tx1">
                    <a:lumMod val="50000"/>
                  </a:schemeClr>
                </a:solidFill>
              </a:rPr>
              <a:t>partially</a:t>
            </a:r>
            <a:r>
              <a:rPr lang="pl-PL" sz="1600" dirty="0">
                <a:solidFill>
                  <a:schemeClr val="tx1">
                    <a:lumMod val="50000"/>
                  </a:schemeClr>
                </a:solidFill>
              </a:rPr>
              <a:t> (</a:t>
            </a:r>
            <a:r>
              <a:rPr lang="pl-PL" sz="1600" dirty="0" err="1">
                <a:solidFill>
                  <a:schemeClr val="tx1">
                    <a:lumMod val="50000"/>
                  </a:schemeClr>
                </a:solidFill>
              </a:rPr>
              <a:t>different</a:t>
            </a:r>
            <a:r>
              <a:rPr lang="pl-PL" sz="1600" dirty="0">
                <a:solidFill>
                  <a:schemeClr val="tx1">
                    <a:lumMod val="50000"/>
                  </a:schemeClr>
                </a:solidFill>
              </a:rPr>
              <a:t> </a:t>
            </a:r>
            <a:r>
              <a:rPr lang="pl-PL" sz="1600" dirty="0" err="1">
                <a:solidFill>
                  <a:schemeClr val="tx1">
                    <a:lumMod val="50000"/>
                  </a:schemeClr>
                </a:solidFill>
              </a:rPr>
              <a:t>dates</a:t>
            </a:r>
            <a:r>
              <a:rPr lang="pl-PL" sz="1600" dirty="0">
                <a:solidFill>
                  <a:schemeClr val="tx1">
                    <a:lumMod val="50000"/>
                  </a:schemeClr>
                </a:solidFill>
              </a:rPr>
              <a:t>) </a:t>
            </a:r>
            <a:r>
              <a:rPr lang="pl-PL" sz="1600" dirty="0" err="1">
                <a:solidFill>
                  <a:schemeClr val="tx1">
                    <a:lumMod val="50000"/>
                  </a:schemeClr>
                </a:solidFill>
              </a:rPr>
              <a:t>or</a:t>
            </a:r>
            <a:r>
              <a:rPr lang="pl-PL" sz="1600" dirty="0">
                <a:solidFill>
                  <a:schemeClr val="tx1">
                    <a:lumMod val="50000"/>
                  </a:schemeClr>
                </a:solidFill>
              </a:rPr>
              <a:t> </a:t>
            </a:r>
            <a:r>
              <a:rPr lang="pl-PL" sz="1600" dirty="0" err="1">
                <a:solidFill>
                  <a:schemeClr val="tx1">
                    <a:lumMod val="50000"/>
                  </a:schemeClr>
                </a:solidFill>
              </a:rPr>
              <a:t>completely</a:t>
            </a:r>
            <a:r>
              <a:rPr lang="pl-PL" sz="1600" dirty="0">
                <a:solidFill>
                  <a:schemeClr val="tx1">
                    <a:lumMod val="50000"/>
                  </a:schemeClr>
                </a:solidFill>
              </a:rPr>
              <a:t> (</a:t>
            </a:r>
            <a:r>
              <a:rPr lang="pl-PL" sz="1600" dirty="0" err="1">
                <a:solidFill>
                  <a:schemeClr val="tx1">
                    <a:lumMod val="50000"/>
                  </a:schemeClr>
                </a:solidFill>
              </a:rPr>
              <a:t>cancellation</a:t>
            </a:r>
            <a:r>
              <a:rPr lang="pl-PL" sz="1600" dirty="0">
                <a:solidFill>
                  <a:srgbClr val="062B55"/>
                </a:solidFill>
              </a:rPr>
              <a:t>)</a:t>
            </a:r>
          </a:p>
          <a:p>
            <a:pPr marL="260921" indent="-260921">
              <a:spcAft>
                <a:spcPts val="1450"/>
              </a:spcAft>
              <a:buClr>
                <a:srgbClr val="004B98"/>
              </a:buClr>
              <a:buFont typeface="Wingdings" panose="05000000000000000000" pitchFamily="2" charset="2"/>
              <a:buChar char="§"/>
              <a:tabLst>
                <a:tab pos="342268" algn="l"/>
                <a:tab pos="432824" algn="l"/>
              </a:tabLst>
            </a:pPr>
            <a:r>
              <a:rPr lang="pl-PL" sz="1600" dirty="0">
                <a:solidFill>
                  <a:schemeClr val="tx1">
                    <a:lumMod val="50000"/>
                  </a:schemeClr>
                </a:solidFill>
              </a:rPr>
              <a:t>For </a:t>
            </a:r>
            <a:r>
              <a:rPr lang="pl-PL" sz="1600" dirty="0" err="1">
                <a:solidFill>
                  <a:schemeClr val="tx1">
                    <a:lumMod val="50000"/>
                  </a:schemeClr>
                </a:solidFill>
              </a:rPr>
              <a:t>customers</a:t>
            </a:r>
            <a:r>
              <a:rPr lang="pl-PL" sz="1600" dirty="0">
                <a:solidFill>
                  <a:schemeClr val="tx1">
                    <a:lumMod val="50000"/>
                  </a:schemeClr>
                </a:solidFill>
              </a:rPr>
              <a:t>, </a:t>
            </a:r>
            <a:r>
              <a:rPr lang="pl-PL" sz="1600" dirty="0" err="1">
                <a:solidFill>
                  <a:schemeClr val="tx1">
                    <a:lumMod val="50000"/>
                  </a:schemeClr>
                </a:solidFill>
              </a:rPr>
              <a:t>wishing</a:t>
            </a:r>
            <a:r>
              <a:rPr lang="pl-PL" sz="1600" dirty="0">
                <a:solidFill>
                  <a:schemeClr val="tx1">
                    <a:lumMod val="50000"/>
                  </a:schemeClr>
                </a:solidFill>
              </a:rPr>
              <a:t> to </a:t>
            </a:r>
            <a:r>
              <a:rPr lang="pl-PL" sz="1600" dirty="0" err="1">
                <a:solidFill>
                  <a:schemeClr val="tx1">
                    <a:lumMod val="50000"/>
                  </a:schemeClr>
                </a:solidFill>
              </a:rPr>
              <a:t>take</a:t>
            </a:r>
            <a:r>
              <a:rPr lang="pl-PL" sz="1600" dirty="0">
                <a:solidFill>
                  <a:schemeClr val="tx1">
                    <a:lumMod val="50000"/>
                  </a:schemeClr>
                </a:solidFill>
              </a:rPr>
              <a:t> </a:t>
            </a:r>
            <a:r>
              <a:rPr lang="pl-PL" sz="1600" dirty="0" err="1">
                <a:solidFill>
                  <a:schemeClr val="tx1">
                    <a:lumMod val="50000"/>
                  </a:schemeClr>
                </a:solidFill>
              </a:rPr>
              <a:t>advantage</a:t>
            </a:r>
            <a:r>
              <a:rPr lang="pl-PL" sz="1600" dirty="0">
                <a:solidFill>
                  <a:schemeClr val="tx1">
                    <a:lumMod val="50000"/>
                  </a:schemeClr>
                </a:solidFill>
              </a:rPr>
              <a:t> of the </a:t>
            </a:r>
            <a:r>
              <a:rPr lang="pl-PL" sz="1600" dirty="0" err="1">
                <a:solidFill>
                  <a:schemeClr val="tx1">
                    <a:lumMod val="50000"/>
                  </a:schemeClr>
                </a:solidFill>
              </a:rPr>
              <a:t>higher</a:t>
            </a:r>
            <a:r>
              <a:rPr lang="pl-PL" sz="1600" dirty="0">
                <a:solidFill>
                  <a:schemeClr val="tx1">
                    <a:lumMod val="50000"/>
                  </a:schemeClr>
                </a:solidFill>
              </a:rPr>
              <a:t> standard of </a:t>
            </a:r>
            <a:r>
              <a:rPr lang="pl-PL" sz="1600" dirty="0" err="1">
                <a:solidFill>
                  <a:schemeClr val="tx1">
                    <a:lumMod val="50000"/>
                  </a:schemeClr>
                </a:solidFill>
              </a:rPr>
              <a:t>travel</a:t>
            </a:r>
            <a:r>
              <a:rPr lang="pl-PL" sz="1600" dirty="0">
                <a:solidFill>
                  <a:schemeClr val="tx1">
                    <a:lumMod val="50000"/>
                  </a:schemeClr>
                </a:solidFill>
              </a:rPr>
              <a:t> and the benefit of </a:t>
            </a:r>
            <a:r>
              <a:rPr lang="pl-PL" sz="1600" dirty="0" err="1">
                <a:solidFill>
                  <a:schemeClr val="tx1">
                    <a:lumMod val="50000"/>
                  </a:schemeClr>
                </a:solidFill>
              </a:rPr>
              <a:t>ancillary</a:t>
            </a:r>
            <a:r>
              <a:rPr lang="pl-PL" sz="1600" dirty="0">
                <a:solidFill>
                  <a:schemeClr val="tx1">
                    <a:lumMod val="50000"/>
                  </a:schemeClr>
                </a:solidFill>
              </a:rPr>
              <a:t> services, </a:t>
            </a:r>
            <a:r>
              <a:rPr lang="pl-PL" sz="1600" dirty="0" err="1">
                <a:solidFill>
                  <a:schemeClr val="tx1">
                    <a:lumMod val="50000"/>
                  </a:schemeClr>
                </a:solidFill>
              </a:rPr>
              <a:t>fares</a:t>
            </a:r>
            <a:r>
              <a:rPr lang="pl-PL" sz="1600" dirty="0">
                <a:solidFill>
                  <a:schemeClr val="tx1">
                    <a:lumMod val="50000"/>
                  </a:schemeClr>
                </a:solidFill>
              </a:rPr>
              <a:t> in </a:t>
            </a:r>
            <a:r>
              <a:rPr lang="pl-PL" sz="1600" dirty="0" err="1">
                <a:solidFill>
                  <a:schemeClr val="tx1">
                    <a:lumMod val="50000"/>
                  </a:schemeClr>
                </a:solidFill>
              </a:rPr>
              <a:t>both</a:t>
            </a:r>
            <a:r>
              <a:rPr lang="pl-PL" sz="1600" dirty="0">
                <a:solidFill>
                  <a:schemeClr val="tx1">
                    <a:lumMod val="50000"/>
                  </a:schemeClr>
                </a:solidFill>
              </a:rPr>
              <a:t> Premium </a:t>
            </a:r>
            <a:r>
              <a:rPr lang="pl-PL" sz="1600" dirty="0" err="1">
                <a:solidFill>
                  <a:schemeClr val="tx1">
                    <a:lumMod val="50000"/>
                  </a:schemeClr>
                </a:solidFill>
              </a:rPr>
              <a:t>Economy</a:t>
            </a:r>
            <a:r>
              <a:rPr lang="pl-PL" sz="1600" dirty="0">
                <a:solidFill>
                  <a:schemeClr val="tx1">
                    <a:lumMod val="50000"/>
                  </a:schemeClr>
                </a:solidFill>
              </a:rPr>
              <a:t> and Business Class </a:t>
            </a:r>
            <a:r>
              <a:rPr lang="pl-PL" sz="1600" dirty="0" err="1">
                <a:solidFill>
                  <a:schemeClr val="tx1">
                    <a:lumMod val="50000"/>
                  </a:schemeClr>
                </a:solidFill>
              </a:rPr>
              <a:t>are</a:t>
            </a:r>
            <a:r>
              <a:rPr lang="pl-PL" sz="1600" dirty="0">
                <a:solidFill>
                  <a:schemeClr val="tx1">
                    <a:lumMod val="50000"/>
                  </a:schemeClr>
                </a:solidFill>
              </a:rPr>
              <a:t> </a:t>
            </a:r>
            <a:r>
              <a:rPr lang="pl-PL" sz="1600" dirty="0" err="1">
                <a:solidFill>
                  <a:schemeClr val="tx1">
                    <a:lumMod val="50000"/>
                  </a:schemeClr>
                </a:solidFill>
              </a:rPr>
              <a:t>available</a:t>
            </a:r>
            <a:r>
              <a:rPr lang="pl-PL" sz="1600" dirty="0">
                <a:solidFill>
                  <a:schemeClr val="tx1">
                    <a:lumMod val="50000"/>
                  </a:schemeClr>
                </a:solidFill>
              </a:rPr>
              <a:t> </a:t>
            </a:r>
          </a:p>
          <a:p>
            <a:pPr marL="449706" indent="-276270">
              <a:spcAft>
                <a:spcPts val="580"/>
              </a:spcAft>
              <a:buClr>
                <a:srgbClr val="004B98"/>
              </a:buClr>
              <a:buFontTx/>
              <a:buChar char="-"/>
              <a:tabLst>
                <a:tab pos="342268" algn="l"/>
                <a:tab pos="432824" algn="l"/>
              </a:tabLst>
            </a:pPr>
            <a:endParaRPr lang="pl-PL" sz="1600" dirty="0">
              <a:solidFill>
                <a:srgbClr val="4D4D4D"/>
              </a:solidFill>
            </a:endParaRPr>
          </a:p>
        </p:txBody>
      </p:sp>
      <p:sp>
        <p:nvSpPr>
          <p:cNvPr id="10" name="Trójkąt równoramienny 9"/>
          <p:cNvSpPr/>
          <p:nvPr/>
        </p:nvSpPr>
        <p:spPr>
          <a:xfrm rot="5400000">
            <a:off x="5655502" y="3638585"/>
            <a:ext cx="3694922" cy="2992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8404" tIns="44203" rIns="88404" bIns="44203" rtlCol="0" anchor="ctr"/>
          <a:lstStyle/>
          <a:p>
            <a:pPr algn="ctr"/>
            <a:endParaRPr lang="en-US" sz="2206"/>
          </a:p>
        </p:txBody>
      </p:sp>
      <p:sp>
        <p:nvSpPr>
          <p:cNvPr id="11" name="pole tekstowe 10"/>
          <p:cNvSpPr txBox="1"/>
          <p:nvPr/>
        </p:nvSpPr>
        <p:spPr>
          <a:xfrm>
            <a:off x="7995910" y="3003398"/>
            <a:ext cx="1725313" cy="1566597"/>
          </a:xfrm>
          <a:prstGeom prst="rect">
            <a:avLst/>
          </a:prstGeom>
          <a:noFill/>
        </p:spPr>
        <p:txBody>
          <a:bodyPr wrap="square" lIns="88404" tIns="44203" rIns="88404" bIns="44203" rtlCol="0">
            <a:spAutoFit/>
          </a:bodyPr>
          <a:lstStyle/>
          <a:p>
            <a:pPr algn="ctr"/>
            <a:r>
              <a:rPr lang="pl-PL" sz="2400" b="1" dirty="0">
                <a:solidFill>
                  <a:srgbClr val="004B98"/>
                </a:solidFill>
              </a:rPr>
              <a:t>LOT </a:t>
            </a:r>
            <a:r>
              <a:rPr lang="pl-PL" sz="2400" b="1" dirty="0" smtClean="0">
                <a:solidFill>
                  <a:srgbClr val="004B98"/>
                </a:solidFill>
              </a:rPr>
              <a:t/>
            </a:r>
            <a:br>
              <a:rPr lang="pl-PL" sz="2400" b="1" dirty="0" smtClean="0">
                <a:solidFill>
                  <a:srgbClr val="004B98"/>
                </a:solidFill>
              </a:rPr>
            </a:br>
            <a:r>
              <a:rPr lang="pl-PL" sz="2400" b="1" dirty="0" err="1" smtClean="0">
                <a:solidFill>
                  <a:srgbClr val="004B98"/>
                </a:solidFill>
              </a:rPr>
              <a:t>tailored</a:t>
            </a:r>
            <a:r>
              <a:rPr lang="pl-PL" sz="2400" b="1" dirty="0" smtClean="0">
                <a:solidFill>
                  <a:srgbClr val="004B98"/>
                </a:solidFill>
              </a:rPr>
              <a:t> </a:t>
            </a:r>
            <a:br>
              <a:rPr lang="pl-PL" sz="2400" b="1" dirty="0" smtClean="0">
                <a:solidFill>
                  <a:srgbClr val="004B98"/>
                </a:solidFill>
              </a:rPr>
            </a:br>
            <a:r>
              <a:rPr lang="pl-PL" sz="2400" b="1" dirty="0" smtClean="0">
                <a:solidFill>
                  <a:srgbClr val="004B98"/>
                </a:solidFill>
              </a:rPr>
              <a:t>to </a:t>
            </a:r>
            <a:r>
              <a:rPr lang="pl-PL" sz="2400" b="1" dirty="0" err="1" smtClean="0">
                <a:solidFill>
                  <a:srgbClr val="004B98"/>
                </a:solidFill>
              </a:rPr>
              <a:t>your</a:t>
            </a:r>
            <a:r>
              <a:rPr lang="pl-PL" sz="2400" b="1" dirty="0" smtClean="0">
                <a:solidFill>
                  <a:srgbClr val="004B98"/>
                </a:solidFill>
              </a:rPr>
              <a:t> </a:t>
            </a:r>
            <a:r>
              <a:rPr lang="pl-PL" sz="2400" b="1" dirty="0" err="1" smtClean="0">
                <a:solidFill>
                  <a:srgbClr val="004B98"/>
                </a:solidFill>
              </a:rPr>
              <a:t>needs</a:t>
            </a:r>
            <a:endParaRPr lang="en-US" sz="2400" b="1" dirty="0">
              <a:solidFill>
                <a:srgbClr val="004B98"/>
              </a:solidFill>
            </a:endParaRPr>
          </a:p>
        </p:txBody>
      </p:sp>
    </p:spTree>
    <p:extLst>
      <p:ext uri="{BB962C8B-B14F-4D97-AF65-F5344CB8AC3E}">
        <p14:creationId xmlns:p14="http://schemas.microsoft.com/office/powerpoint/2010/main" val="2203783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iekt 7"/>
          <p:cNvGraphicFramePr>
            <a:graphicFrameLocks noChangeAspect="1"/>
          </p:cNvGraphicFramePr>
          <p:nvPr>
            <p:extLst/>
          </p:nvPr>
        </p:nvGraphicFramePr>
        <p:xfrm>
          <a:off x="1179870" y="943897"/>
          <a:ext cx="8037871" cy="5456903"/>
        </p:xfrm>
        <a:graphic>
          <a:graphicData uri="http://schemas.openxmlformats.org/presentationml/2006/ole">
            <mc:AlternateContent xmlns:mc="http://schemas.openxmlformats.org/markup-compatibility/2006">
              <mc:Choice xmlns:v="urn:schemas-microsoft-com:vml" Requires="v">
                <p:oleObj spid="_x0000_s175107" name="Worksheet" r:id="rId4" imgW="6114971" imgH="3848173" progId="Excel.Sheet.12">
                  <p:embed/>
                </p:oleObj>
              </mc:Choice>
              <mc:Fallback>
                <p:oleObj name="Worksheet" r:id="rId4" imgW="6114971" imgH="3848173" progId="Excel.Sheet.12">
                  <p:embed/>
                  <p:pic>
                    <p:nvPicPr>
                      <p:cNvPr id="0" name=""/>
                      <p:cNvPicPr/>
                      <p:nvPr/>
                    </p:nvPicPr>
                    <p:blipFill>
                      <a:blip r:embed="rId5"/>
                      <a:stretch>
                        <a:fillRect/>
                      </a:stretch>
                    </p:blipFill>
                    <p:spPr>
                      <a:xfrm>
                        <a:off x="1179870" y="943897"/>
                        <a:ext cx="8037871" cy="5456903"/>
                      </a:xfrm>
                      <a:prstGeom prst="rect">
                        <a:avLst/>
                      </a:prstGeom>
                    </p:spPr>
                  </p:pic>
                </p:oleObj>
              </mc:Fallback>
            </mc:AlternateContent>
          </a:graphicData>
        </a:graphic>
      </p:graphicFrame>
    </p:spTree>
    <p:extLst>
      <p:ext uri="{BB962C8B-B14F-4D97-AF65-F5344CB8AC3E}">
        <p14:creationId xmlns:p14="http://schemas.microsoft.com/office/powerpoint/2010/main" val="383696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12"/>
            <a:ext cx="10688638" cy="7557430"/>
          </a:xfrm>
          <a:prstGeom prst="rect">
            <a:avLst/>
          </a:prstGeom>
        </p:spPr>
      </p:pic>
      <p:sp>
        <p:nvSpPr>
          <p:cNvPr id="8" name="Tytuł 1"/>
          <p:cNvSpPr txBox="1">
            <a:spLocks/>
          </p:cNvSpPr>
          <p:nvPr/>
        </p:nvSpPr>
        <p:spPr>
          <a:xfrm>
            <a:off x="2978471" y="5390088"/>
            <a:ext cx="6240374" cy="851615"/>
          </a:xfrm>
          <a:prstGeom prst="rect">
            <a:avLst/>
          </a:prstGeom>
        </p:spPr>
        <p:txBody>
          <a:bodyPr lIns="99521" tIns="49760" rIns="99521" bIns="49760" anchor="ctr"/>
          <a:lstStyle>
            <a:lvl1pPr algn="r" defTabSz="1007943" rtl="0" eaLnBrk="1" latinLnBrk="0" hangingPunct="1">
              <a:lnSpc>
                <a:spcPct val="90000"/>
              </a:lnSpc>
              <a:spcBef>
                <a:spcPct val="0"/>
              </a:spcBef>
              <a:buNone/>
              <a:defRPr sz="2600" kern="1200">
                <a:solidFill>
                  <a:schemeClr val="bg1"/>
                </a:solidFill>
                <a:latin typeface="+mj-lt"/>
                <a:ea typeface="+mj-ea"/>
                <a:cs typeface="+mj-cs"/>
              </a:defRPr>
            </a:lvl1pPr>
          </a:lstStyle>
          <a:p>
            <a:pPr algn="ctr"/>
            <a:r>
              <a:rPr lang="pl-PL" sz="2400" dirty="0" smtClean="0">
                <a:latin typeface="+mn-lt"/>
              </a:rPr>
              <a:t>THANK YOU</a:t>
            </a:r>
            <a:endParaRPr lang="pl-PL" sz="2400" dirty="0">
              <a:latin typeface="+mn-lt"/>
            </a:endParaRPr>
          </a:p>
        </p:txBody>
      </p:sp>
    </p:spTree>
    <p:extLst>
      <p:ext uri="{BB962C8B-B14F-4D97-AF65-F5344CB8AC3E}">
        <p14:creationId xmlns:p14="http://schemas.microsoft.com/office/powerpoint/2010/main" val="247258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ymbol zastępczy tekstu 2"/>
          <p:cNvSpPr>
            <a:spLocks noGrp="1"/>
          </p:cNvSpPr>
          <p:nvPr>
            <p:ph type="body" sz="quarter" idx="13"/>
          </p:nvPr>
        </p:nvSpPr>
        <p:spPr>
          <a:xfrm>
            <a:off x="562572" y="2182853"/>
            <a:ext cx="2750687" cy="4709275"/>
          </a:xfrm>
        </p:spPr>
        <p:txBody>
          <a:bodyPr/>
          <a:lstStyle/>
          <a:p>
            <a:pPr>
              <a:spcAft>
                <a:spcPts val="1160"/>
              </a:spcAft>
            </a:pPr>
            <a:r>
              <a:rPr lang="pl-PL" sz="1400" dirty="0" err="1">
                <a:solidFill>
                  <a:srgbClr val="000000"/>
                </a:solidFill>
              </a:rPr>
              <a:t>Current</a:t>
            </a:r>
            <a:r>
              <a:rPr lang="pl-PL" sz="1400" dirty="0">
                <a:solidFill>
                  <a:srgbClr val="000000"/>
                </a:solidFill>
              </a:rPr>
              <a:t> </a:t>
            </a:r>
            <a:r>
              <a:rPr lang="pl-PL" sz="1400" dirty="0" err="1">
                <a:solidFill>
                  <a:srgbClr val="000000"/>
                </a:solidFill>
              </a:rPr>
              <a:t>fare</a:t>
            </a:r>
            <a:r>
              <a:rPr lang="pl-PL" sz="1400" dirty="0">
                <a:solidFill>
                  <a:srgbClr val="000000"/>
                </a:solidFill>
              </a:rPr>
              <a:t> </a:t>
            </a:r>
            <a:r>
              <a:rPr lang="pl-PL" sz="1400" dirty="0" err="1">
                <a:solidFill>
                  <a:srgbClr val="000000"/>
                </a:solidFill>
              </a:rPr>
              <a:t>structure</a:t>
            </a:r>
            <a:r>
              <a:rPr lang="pl-PL" sz="1400" dirty="0">
                <a:solidFill>
                  <a:srgbClr val="000000"/>
                </a:solidFill>
              </a:rPr>
              <a:t> </a:t>
            </a:r>
            <a:r>
              <a:rPr lang="pl-PL" sz="1400" dirty="0" err="1">
                <a:solidFill>
                  <a:srgbClr val="000000"/>
                </a:solidFill>
              </a:rPr>
              <a:t>does</a:t>
            </a:r>
            <a:r>
              <a:rPr lang="pl-PL" sz="1400" dirty="0">
                <a:solidFill>
                  <a:srgbClr val="000000"/>
                </a:solidFill>
              </a:rPr>
              <a:t> not </a:t>
            </a:r>
            <a:r>
              <a:rPr lang="pl-PL" sz="1400" dirty="0" err="1">
                <a:solidFill>
                  <a:srgbClr val="000000"/>
                </a:solidFill>
              </a:rPr>
              <a:t>allow</a:t>
            </a:r>
            <a:r>
              <a:rPr lang="pl-PL" sz="1400" dirty="0">
                <a:solidFill>
                  <a:srgbClr val="000000"/>
                </a:solidFill>
              </a:rPr>
              <a:t> for </a:t>
            </a:r>
            <a:r>
              <a:rPr lang="pl-PL" sz="1400" dirty="0" err="1">
                <a:solidFill>
                  <a:srgbClr val="000000"/>
                </a:solidFill>
              </a:rPr>
              <a:t>effective</a:t>
            </a:r>
            <a:r>
              <a:rPr lang="pl-PL" sz="1400" dirty="0">
                <a:solidFill>
                  <a:srgbClr val="000000"/>
                </a:solidFill>
              </a:rPr>
              <a:t> </a:t>
            </a:r>
            <a:r>
              <a:rPr lang="pl-PL" sz="1400" dirty="0" err="1">
                <a:solidFill>
                  <a:srgbClr val="000000"/>
                </a:solidFill>
              </a:rPr>
              <a:t>competing</a:t>
            </a:r>
            <a:r>
              <a:rPr lang="pl-PL" sz="1400" dirty="0">
                <a:solidFill>
                  <a:srgbClr val="000000"/>
                </a:solidFill>
              </a:rPr>
              <a:t> with </a:t>
            </a:r>
            <a:r>
              <a:rPr lang="pl-PL" sz="1400" dirty="0" err="1">
                <a:solidFill>
                  <a:srgbClr val="000000"/>
                </a:solidFill>
              </a:rPr>
              <a:t>low-cost</a:t>
            </a:r>
            <a:r>
              <a:rPr lang="pl-PL" sz="1400" dirty="0">
                <a:solidFill>
                  <a:srgbClr val="000000"/>
                </a:solidFill>
              </a:rPr>
              <a:t> </a:t>
            </a:r>
            <a:r>
              <a:rPr lang="pl-PL" sz="1400" dirty="0" err="1">
                <a:solidFill>
                  <a:srgbClr val="000000"/>
                </a:solidFill>
              </a:rPr>
              <a:t>carriers</a:t>
            </a:r>
            <a:r>
              <a:rPr lang="pl-PL" sz="1400" dirty="0">
                <a:solidFill>
                  <a:srgbClr val="000000"/>
                </a:solidFill>
              </a:rPr>
              <a:t> (</a:t>
            </a:r>
            <a:r>
              <a:rPr lang="pl-PL" sz="1400" dirty="0" err="1">
                <a:solidFill>
                  <a:srgbClr val="000000"/>
                </a:solidFill>
              </a:rPr>
              <a:t>coverage</a:t>
            </a:r>
            <a:r>
              <a:rPr lang="pl-PL" sz="1400" dirty="0">
                <a:solidFill>
                  <a:srgbClr val="000000"/>
                </a:solidFill>
              </a:rPr>
              <a:t> of </a:t>
            </a:r>
            <a:r>
              <a:rPr lang="pl-PL" sz="1400" dirty="0" err="1">
                <a:solidFill>
                  <a:srgbClr val="000000"/>
                </a:solidFill>
              </a:rPr>
              <a:t>LOT’s</a:t>
            </a:r>
            <a:r>
              <a:rPr lang="pl-PL" sz="1400" dirty="0">
                <a:solidFill>
                  <a:srgbClr val="000000"/>
                </a:solidFill>
              </a:rPr>
              <a:t> </a:t>
            </a:r>
            <a:r>
              <a:rPr lang="pl-PL" sz="1400" dirty="0" err="1">
                <a:solidFill>
                  <a:srgbClr val="000000"/>
                </a:solidFill>
              </a:rPr>
              <a:t>offer</a:t>
            </a:r>
            <a:r>
              <a:rPr lang="pl-PL" sz="1400" dirty="0">
                <a:solidFill>
                  <a:srgbClr val="000000"/>
                </a:solidFill>
              </a:rPr>
              <a:t> in 37% in 2015)</a:t>
            </a:r>
          </a:p>
          <a:p>
            <a:pPr>
              <a:spcAft>
                <a:spcPts val="1160"/>
              </a:spcAft>
            </a:pPr>
            <a:r>
              <a:rPr lang="pl-PL" sz="1400" dirty="0" err="1">
                <a:solidFill>
                  <a:srgbClr val="000000"/>
                </a:solidFill>
              </a:rPr>
              <a:t>Low-cost</a:t>
            </a:r>
            <a:r>
              <a:rPr lang="pl-PL" sz="1400" dirty="0">
                <a:solidFill>
                  <a:srgbClr val="000000"/>
                </a:solidFill>
              </a:rPr>
              <a:t> </a:t>
            </a:r>
            <a:r>
              <a:rPr lang="pl-PL" sz="1400" dirty="0" err="1">
                <a:solidFill>
                  <a:srgbClr val="000000"/>
                </a:solidFill>
              </a:rPr>
              <a:t>carriers</a:t>
            </a:r>
            <a:r>
              <a:rPr lang="pl-PL" sz="1400" dirty="0">
                <a:solidFill>
                  <a:srgbClr val="000000"/>
                </a:solidFill>
              </a:rPr>
              <a:t> </a:t>
            </a:r>
            <a:r>
              <a:rPr lang="pl-PL" sz="1400" dirty="0" err="1">
                <a:solidFill>
                  <a:srgbClr val="000000"/>
                </a:solidFill>
              </a:rPr>
              <a:t>are</a:t>
            </a:r>
            <a:r>
              <a:rPr lang="pl-PL" sz="1400" dirty="0">
                <a:solidFill>
                  <a:srgbClr val="000000"/>
                </a:solidFill>
              </a:rPr>
              <a:t> </a:t>
            </a:r>
            <a:r>
              <a:rPr lang="pl-PL" sz="1400" dirty="0" err="1">
                <a:solidFill>
                  <a:srgbClr val="000000"/>
                </a:solidFill>
              </a:rPr>
              <a:t>constantly</a:t>
            </a:r>
            <a:r>
              <a:rPr lang="pl-PL" sz="1400" dirty="0">
                <a:solidFill>
                  <a:srgbClr val="000000"/>
                </a:solidFill>
              </a:rPr>
              <a:t> </a:t>
            </a:r>
            <a:r>
              <a:rPr lang="pl-PL" sz="1400" dirty="0" err="1">
                <a:solidFill>
                  <a:srgbClr val="000000"/>
                </a:solidFill>
              </a:rPr>
              <a:t>improving</a:t>
            </a:r>
            <a:r>
              <a:rPr lang="pl-PL" sz="1400" dirty="0">
                <a:solidFill>
                  <a:srgbClr val="000000"/>
                </a:solidFill>
              </a:rPr>
              <a:t> the </a:t>
            </a:r>
            <a:r>
              <a:rPr lang="pl-PL" sz="1400" dirty="0" err="1">
                <a:solidFill>
                  <a:srgbClr val="000000"/>
                </a:solidFill>
              </a:rPr>
              <a:t>quality</a:t>
            </a:r>
            <a:r>
              <a:rPr lang="pl-PL" sz="1400" dirty="0">
                <a:solidFill>
                  <a:srgbClr val="000000"/>
                </a:solidFill>
              </a:rPr>
              <a:t> of </a:t>
            </a:r>
            <a:r>
              <a:rPr lang="pl-PL" sz="1400" dirty="0" err="1">
                <a:solidFill>
                  <a:srgbClr val="000000"/>
                </a:solidFill>
              </a:rPr>
              <a:t>their</a:t>
            </a:r>
            <a:r>
              <a:rPr lang="pl-PL" sz="1400" dirty="0">
                <a:solidFill>
                  <a:srgbClr val="000000"/>
                </a:solidFill>
              </a:rPr>
              <a:t> services. Flying </a:t>
            </a:r>
            <a:r>
              <a:rPr lang="pl-PL" sz="1400" dirty="0" err="1">
                <a:solidFill>
                  <a:srgbClr val="000000"/>
                </a:solidFill>
              </a:rPr>
              <a:t>onboard</a:t>
            </a:r>
            <a:r>
              <a:rPr lang="pl-PL" sz="1400" dirty="0">
                <a:solidFill>
                  <a:srgbClr val="000000"/>
                </a:solidFill>
              </a:rPr>
              <a:t> of </a:t>
            </a:r>
            <a:r>
              <a:rPr lang="pl-PL" sz="1400" dirty="0" err="1">
                <a:solidFill>
                  <a:srgbClr val="000000"/>
                </a:solidFill>
              </a:rPr>
              <a:t>their</a:t>
            </a:r>
            <a:r>
              <a:rPr lang="pl-PL" sz="1400" dirty="0">
                <a:solidFill>
                  <a:srgbClr val="000000"/>
                </a:solidFill>
              </a:rPr>
              <a:t> </a:t>
            </a:r>
            <a:r>
              <a:rPr lang="pl-PL" sz="1400" dirty="0" err="1">
                <a:solidFill>
                  <a:srgbClr val="000000"/>
                </a:solidFill>
              </a:rPr>
              <a:t>aircrafts</a:t>
            </a:r>
            <a:r>
              <a:rPr lang="pl-PL" sz="1400" dirty="0">
                <a:solidFill>
                  <a:srgbClr val="000000"/>
                </a:solidFill>
              </a:rPr>
              <a:t> </a:t>
            </a:r>
            <a:r>
              <a:rPr lang="pl-PL" sz="1400" dirty="0" err="1">
                <a:solidFill>
                  <a:srgbClr val="000000"/>
                </a:solidFill>
              </a:rPr>
              <a:t>stops</a:t>
            </a:r>
            <a:r>
              <a:rPr lang="pl-PL" sz="1400" dirty="0">
                <a:solidFill>
                  <a:srgbClr val="000000"/>
                </a:solidFill>
              </a:rPr>
              <a:t> </a:t>
            </a:r>
            <a:r>
              <a:rPr lang="pl-PL" sz="1400" dirty="0" err="1">
                <a:solidFill>
                  <a:srgbClr val="000000"/>
                </a:solidFill>
              </a:rPr>
              <a:t>being</a:t>
            </a:r>
            <a:r>
              <a:rPr lang="pl-PL" sz="1400" dirty="0">
                <a:solidFill>
                  <a:srgbClr val="000000"/>
                </a:solidFill>
              </a:rPr>
              <a:t> a </a:t>
            </a:r>
            <a:r>
              <a:rPr lang="pl-PL" sz="1400" dirty="0" err="1">
                <a:solidFill>
                  <a:srgbClr val="000000"/>
                </a:solidFill>
              </a:rPr>
              <a:t>shameful</a:t>
            </a:r>
            <a:r>
              <a:rPr lang="pl-PL" sz="1400" dirty="0">
                <a:solidFill>
                  <a:srgbClr val="000000"/>
                </a:solidFill>
              </a:rPr>
              <a:t> </a:t>
            </a:r>
            <a:r>
              <a:rPr lang="pl-PL" sz="1400" dirty="0" err="1">
                <a:solidFill>
                  <a:srgbClr val="000000"/>
                </a:solidFill>
              </a:rPr>
              <a:t>compromise</a:t>
            </a:r>
            <a:endParaRPr lang="pl-PL" sz="1400" dirty="0">
              <a:solidFill>
                <a:srgbClr val="000000"/>
              </a:solidFill>
            </a:endParaRPr>
          </a:p>
          <a:p>
            <a:pPr>
              <a:spcAft>
                <a:spcPts val="1160"/>
              </a:spcAft>
            </a:pPr>
            <a:r>
              <a:rPr lang="pl-PL" sz="1400" dirty="0">
                <a:solidFill>
                  <a:srgbClr val="000000"/>
                </a:solidFill>
              </a:rPr>
              <a:t>LOT </a:t>
            </a:r>
            <a:r>
              <a:rPr lang="pl-PL" sz="1400" dirty="0" err="1">
                <a:solidFill>
                  <a:srgbClr val="000000"/>
                </a:solidFill>
              </a:rPr>
              <a:t>functions</a:t>
            </a:r>
            <a:r>
              <a:rPr lang="pl-PL" sz="1400" dirty="0">
                <a:solidFill>
                  <a:srgbClr val="000000"/>
                </a:solidFill>
              </a:rPr>
              <a:t> in a </a:t>
            </a:r>
            <a:r>
              <a:rPr lang="pl-PL" sz="1400" dirty="0" err="1">
                <a:solidFill>
                  <a:srgbClr val="000000"/>
                </a:solidFill>
              </a:rPr>
              <a:t>dynamic</a:t>
            </a:r>
            <a:r>
              <a:rPr lang="pl-PL" sz="1400" dirty="0">
                <a:solidFill>
                  <a:srgbClr val="000000"/>
                </a:solidFill>
              </a:rPr>
              <a:t> market. Major </a:t>
            </a:r>
            <a:r>
              <a:rPr lang="pl-PL" sz="1400" dirty="0" err="1">
                <a:solidFill>
                  <a:srgbClr val="000000"/>
                </a:solidFill>
              </a:rPr>
              <a:t>legacy</a:t>
            </a:r>
            <a:r>
              <a:rPr lang="pl-PL" sz="1400" dirty="0">
                <a:solidFill>
                  <a:srgbClr val="000000"/>
                </a:solidFill>
              </a:rPr>
              <a:t> </a:t>
            </a:r>
            <a:r>
              <a:rPr lang="pl-PL" sz="1400" dirty="0" err="1">
                <a:solidFill>
                  <a:srgbClr val="000000"/>
                </a:solidFill>
              </a:rPr>
              <a:t>carriers</a:t>
            </a:r>
            <a:r>
              <a:rPr lang="pl-PL" sz="1400" dirty="0">
                <a:solidFill>
                  <a:srgbClr val="000000"/>
                </a:solidFill>
              </a:rPr>
              <a:t> </a:t>
            </a:r>
            <a:r>
              <a:rPr lang="pl-PL" sz="1400" dirty="0" err="1">
                <a:solidFill>
                  <a:srgbClr val="000000"/>
                </a:solidFill>
              </a:rPr>
              <a:t>have</a:t>
            </a:r>
            <a:r>
              <a:rPr lang="pl-PL" sz="1400" dirty="0">
                <a:solidFill>
                  <a:srgbClr val="000000"/>
                </a:solidFill>
              </a:rPr>
              <a:t> </a:t>
            </a:r>
            <a:r>
              <a:rPr lang="pl-PL" sz="1400" dirty="0" err="1">
                <a:solidFill>
                  <a:srgbClr val="000000"/>
                </a:solidFill>
              </a:rPr>
              <a:t>already</a:t>
            </a:r>
            <a:r>
              <a:rPr lang="pl-PL" sz="1400" dirty="0">
                <a:solidFill>
                  <a:srgbClr val="000000"/>
                </a:solidFill>
              </a:rPr>
              <a:t> </a:t>
            </a:r>
            <a:r>
              <a:rPr lang="pl-PL" sz="1400" dirty="0" err="1" smtClean="0">
                <a:solidFill>
                  <a:srgbClr val="000000"/>
                </a:solidFill>
              </a:rPr>
              <a:t>unbundled</a:t>
            </a:r>
            <a:r>
              <a:rPr lang="pl-PL" sz="1400" dirty="0" smtClean="0">
                <a:solidFill>
                  <a:srgbClr val="000000"/>
                </a:solidFill>
              </a:rPr>
              <a:t> </a:t>
            </a:r>
            <a:r>
              <a:rPr lang="pl-PL" sz="1400" dirty="0" err="1" smtClean="0">
                <a:solidFill>
                  <a:srgbClr val="000000"/>
                </a:solidFill>
              </a:rPr>
              <a:t>their</a:t>
            </a:r>
            <a:r>
              <a:rPr lang="pl-PL" sz="1400" dirty="0" smtClean="0">
                <a:solidFill>
                  <a:srgbClr val="000000"/>
                </a:solidFill>
              </a:rPr>
              <a:t> </a:t>
            </a:r>
            <a:r>
              <a:rPr lang="pl-PL" sz="1400" dirty="0" err="1" smtClean="0">
                <a:solidFill>
                  <a:srgbClr val="000000"/>
                </a:solidFill>
              </a:rPr>
              <a:t>offer</a:t>
            </a:r>
            <a:r>
              <a:rPr lang="pl-PL" sz="1400" dirty="0" smtClean="0">
                <a:solidFill>
                  <a:srgbClr val="000000"/>
                </a:solidFill>
              </a:rPr>
              <a:t>.</a:t>
            </a:r>
            <a:endParaRPr lang="pl-PL" sz="1400" dirty="0">
              <a:solidFill>
                <a:srgbClr val="000000"/>
              </a:solidFill>
            </a:endParaRPr>
          </a:p>
          <a:p>
            <a:pPr marL="0" indent="0">
              <a:spcAft>
                <a:spcPts val="1160"/>
              </a:spcAft>
              <a:buNone/>
            </a:pPr>
            <a:endParaRPr lang="pl-PL" sz="1400" dirty="0"/>
          </a:p>
          <a:p>
            <a:pPr>
              <a:spcAft>
                <a:spcPts val="1160"/>
              </a:spcAft>
            </a:pPr>
            <a:endParaRPr lang="pl-PL" sz="1400" dirty="0"/>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WHY ARE THEY BEING IMPLEMENTED?</a:t>
            </a:r>
          </a:p>
        </p:txBody>
      </p:sp>
      <p:sp>
        <p:nvSpPr>
          <p:cNvPr id="75" name="TextBox 4"/>
          <p:cNvSpPr txBox="1"/>
          <p:nvPr/>
        </p:nvSpPr>
        <p:spPr>
          <a:xfrm>
            <a:off x="1370953" y="1765742"/>
            <a:ext cx="911107" cy="335491"/>
          </a:xfrm>
          <a:prstGeom prst="rect">
            <a:avLst/>
          </a:prstGeom>
          <a:noFill/>
        </p:spPr>
        <p:txBody>
          <a:bodyPr wrap="none" lIns="88404" tIns="44203" rIns="88404" bIns="44203" rtlCol="0">
            <a:spAutoFit/>
          </a:bodyPr>
          <a:lstStyle/>
          <a:p>
            <a:r>
              <a:rPr lang="pl-PL" sz="1600" b="1" dirty="0">
                <a:solidFill>
                  <a:srgbClr val="004B98"/>
                </a:solidFill>
              </a:rPr>
              <a:t>MARKET</a:t>
            </a:r>
            <a:endParaRPr lang="en-US" sz="1600" b="1" dirty="0">
              <a:solidFill>
                <a:srgbClr val="004B98"/>
              </a:solidFill>
            </a:endParaRPr>
          </a:p>
        </p:txBody>
      </p:sp>
      <p:sp>
        <p:nvSpPr>
          <p:cNvPr id="76" name="Symbol zastępczy tekstu 2"/>
          <p:cNvSpPr txBox="1">
            <a:spLocks/>
          </p:cNvSpPr>
          <p:nvPr/>
        </p:nvSpPr>
        <p:spPr>
          <a:xfrm>
            <a:off x="3396210" y="2182853"/>
            <a:ext cx="3719637" cy="4709275"/>
          </a:xfrm>
          <a:prstGeom prst="rect">
            <a:avLst/>
          </a:prstGeom>
          <a:ln>
            <a:noFill/>
          </a:ln>
        </p:spPr>
        <p:txBody>
          <a:bodyPr lIns="96246" tIns="48123" rIns="96246" bIns="48123"/>
          <a:lstStyle>
            <a:lvl1pPr marL="248877" indent="-248877" algn="l" defTabSz="995507" rtl="0" eaLnBrk="1" latinLnBrk="0" hangingPunct="1">
              <a:lnSpc>
                <a:spcPct val="100000"/>
              </a:lnSpc>
              <a:spcBef>
                <a:spcPts val="0"/>
              </a:spcBef>
              <a:spcAft>
                <a:spcPts val="1960"/>
              </a:spcAft>
              <a:buClr>
                <a:srgbClr val="004B98"/>
              </a:buClr>
              <a:buFont typeface="Wingdings" charset="2"/>
              <a:buChar char="§"/>
              <a:defRPr sz="2000" kern="1200">
                <a:solidFill>
                  <a:srgbClr val="4D4D4D"/>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a:lstStyle>
          <a:p>
            <a:pPr>
              <a:spcAft>
                <a:spcPts val="1160"/>
              </a:spcAft>
            </a:pPr>
            <a:r>
              <a:rPr lang="pl-PL" sz="1400" dirty="0" err="1">
                <a:solidFill>
                  <a:srgbClr val="000000"/>
                </a:solidFill>
              </a:rPr>
              <a:t>Current</a:t>
            </a:r>
            <a:r>
              <a:rPr lang="pl-PL" sz="1400" dirty="0">
                <a:solidFill>
                  <a:srgbClr val="000000"/>
                </a:solidFill>
              </a:rPr>
              <a:t> </a:t>
            </a:r>
            <a:r>
              <a:rPr lang="pl-PL" sz="1400" dirty="0" err="1">
                <a:solidFill>
                  <a:srgbClr val="000000"/>
                </a:solidFill>
              </a:rPr>
              <a:t>fare</a:t>
            </a:r>
            <a:r>
              <a:rPr lang="pl-PL" sz="1400" dirty="0">
                <a:solidFill>
                  <a:srgbClr val="000000"/>
                </a:solidFill>
              </a:rPr>
              <a:t> </a:t>
            </a:r>
            <a:r>
              <a:rPr lang="pl-PL" sz="1400" dirty="0" err="1">
                <a:solidFill>
                  <a:srgbClr val="000000"/>
                </a:solidFill>
              </a:rPr>
              <a:t>families</a:t>
            </a:r>
            <a:r>
              <a:rPr lang="pl-PL" sz="1400" dirty="0">
                <a:solidFill>
                  <a:srgbClr val="000000"/>
                </a:solidFill>
              </a:rPr>
              <a:t> </a:t>
            </a:r>
            <a:r>
              <a:rPr lang="pl-PL" sz="1400" dirty="0" err="1">
                <a:solidFill>
                  <a:srgbClr val="000000"/>
                </a:solidFill>
              </a:rPr>
              <a:t>are</a:t>
            </a:r>
            <a:r>
              <a:rPr lang="pl-PL" sz="1400" dirty="0">
                <a:solidFill>
                  <a:srgbClr val="000000"/>
                </a:solidFill>
              </a:rPr>
              <a:t> </a:t>
            </a:r>
            <a:r>
              <a:rPr lang="pl-PL" sz="1400" dirty="0" err="1">
                <a:solidFill>
                  <a:srgbClr val="000000"/>
                </a:solidFill>
              </a:rPr>
              <a:t>outdated</a:t>
            </a:r>
            <a:r>
              <a:rPr lang="pl-PL" sz="1400" dirty="0">
                <a:solidFill>
                  <a:srgbClr val="000000"/>
                </a:solidFill>
              </a:rPr>
              <a:t>, </a:t>
            </a:r>
            <a:r>
              <a:rPr lang="pl-PL" sz="1400" dirty="0" err="1">
                <a:solidFill>
                  <a:srgbClr val="000000"/>
                </a:solidFill>
              </a:rPr>
              <a:t>unclear</a:t>
            </a:r>
            <a:r>
              <a:rPr lang="pl-PL" sz="1400" dirty="0">
                <a:solidFill>
                  <a:srgbClr val="000000"/>
                </a:solidFill>
              </a:rPr>
              <a:t> and do not </a:t>
            </a:r>
            <a:r>
              <a:rPr lang="pl-PL" sz="1400" dirty="0" err="1">
                <a:solidFill>
                  <a:srgbClr val="000000"/>
                </a:solidFill>
              </a:rPr>
              <a:t>meet</a:t>
            </a:r>
            <a:r>
              <a:rPr lang="pl-PL" sz="1400" dirty="0">
                <a:solidFill>
                  <a:srgbClr val="000000"/>
                </a:solidFill>
              </a:rPr>
              <a:t> the </a:t>
            </a:r>
            <a:r>
              <a:rPr lang="pl-PL" sz="1400" dirty="0" err="1">
                <a:solidFill>
                  <a:srgbClr val="000000"/>
                </a:solidFill>
              </a:rPr>
              <a:t>needs</a:t>
            </a:r>
            <a:r>
              <a:rPr lang="pl-PL" sz="1400" dirty="0">
                <a:solidFill>
                  <a:srgbClr val="000000"/>
                </a:solidFill>
              </a:rPr>
              <a:t> of </a:t>
            </a:r>
            <a:r>
              <a:rPr lang="pl-PL" sz="1400" dirty="0" err="1">
                <a:solidFill>
                  <a:srgbClr val="000000"/>
                </a:solidFill>
              </a:rPr>
              <a:t>contemporary</a:t>
            </a:r>
            <a:r>
              <a:rPr lang="pl-PL" sz="1400" dirty="0">
                <a:solidFill>
                  <a:srgbClr val="000000"/>
                </a:solidFill>
              </a:rPr>
              <a:t> </a:t>
            </a:r>
            <a:r>
              <a:rPr lang="pl-PL" sz="1400" dirty="0" err="1">
                <a:solidFill>
                  <a:srgbClr val="000000"/>
                </a:solidFill>
              </a:rPr>
              <a:t>user</a:t>
            </a:r>
            <a:r>
              <a:rPr lang="pl-PL" sz="1400" dirty="0">
                <a:solidFill>
                  <a:srgbClr val="000000"/>
                </a:solidFill>
              </a:rPr>
              <a:t> of </a:t>
            </a:r>
            <a:r>
              <a:rPr lang="pl-PL" sz="1400" dirty="0" err="1">
                <a:solidFill>
                  <a:srgbClr val="000000"/>
                </a:solidFill>
              </a:rPr>
              <a:t>an</a:t>
            </a:r>
            <a:r>
              <a:rPr lang="pl-PL" sz="1400" dirty="0">
                <a:solidFill>
                  <a:srgbClr val="000000"/>
                </a:solidFill>
              </a:rPr>
              <a:t> </a:t>
            </a:r>
            <a:r>
              <a:rPr lang="pl-PL" sz="1400" dirty="0" err="1">
                <a:solidFill>
                  <a:srgbClr val="000000"/>
                </a:solidFill>
              </a:rPr>
              <a:t>airline</a:t>
            </a:r>
            <a:endParaRPr lang="pl-PL" sz="1400" dirty="0">
              <a:solidFill>
                <a:srgbClr val="000000"/>
              </a:solidFill>
            </a:endParaRPr>
          </a:p>
          <a:p>
            <a:pPr>
              <a:spcAft>
                <a:spcPts val="1160"/>
              </a:spcAft>
            </a:pPr>
            <a:r>
              <a:rPr lang="pl-PL" sz="1400" dirty="0">
                <a:solidFill>
                  <a:srgbClr val="000000"/>
                </a:solidFill>
              </a:rPr>
              <a:t>People </a:t>
            </a:r>
            <a:r>
              <a:rPr lang="pl-PL" sz="1400" dirty="0" err="1">
                <a:solidFill>
                  <a:srgbClr val="000000"/>
                </a:solidFill>
              </a:rPr>
              <a:t>become</a:t>
            </a:r>
            <a:r>
              <a:rPr lang="pl-PL" sz="1400" dirty="0">
                <a:solidFill>
                  <a:srgbClr val="000000"/>
                </a:solidFill>
              </a:rPr>
              <a:t> </a:t>
            </a:r>
            <a:r>
              <a:rPr lang="pl-PL" sz="1400" dirty="0" err="1">
                <a:solidFill>
                  <a:srgbClr val="000000"/>
                </a:solidFill>
              </a:rPr>
              <a:t>more</a:t>
            </a:r>
            <a:r>
              <a:rPr lang="pl-PL" sz="1400" dirty="0">
                <a:solidFill>
                  <a:srgbClr val="000000"/>
                </a:solidFill>
              </a:rPr>
              <a:t> </a:t>
            </a:r>
            <a:r>
              <a:rPr lang="pl-PL" sz="1400" dirty="0" err="1">
                <a:solidFill>
                  <a:srgbClr val="000000"/>
                </a:solidFill>
              </a:rPr>
              <a:t>aware</a:t>
            </a:r>
            <a:r>
              <a:rPr lang="pl-PL" sz="1400" dirty="0">
                <a:solidFill>
                  <a:srgbClr val="000000"/>
                </a:solidFill>
              </a:rPr>
              <a:t> of </a:t>
            </a:r>
            <a:r>
              <a:rPr lang="pl-PL" sz="1400" dirty="0" err="1">
                <a:solidFill>
                  <a:srgbClr val="000000"/>
                </a:solidFill>
              </a:rPr>
              <a:t>their</a:t>
            </a:r>
            <a:r>
              <a:rPr lang="pl-PL" sz="1400" dirty="0">
                <a:solidFill>
                  <a:srgbClr val="000000"/>
                </a:solidFill>
              </a:rPr>
              <a:t> </a:t>
            </a:r>
            <a:r>
              <a:rPr lang="pl-PL" sz="1400" dirty="0" err="1">
                <a:solidFill>
                  <a:srgbClr val="000000"/>
                </a:solidFill>
              </a:rPr>
              <a:t>customer</a:t>
            </a:r>
            <a:r>
              <a:rPr lang="pl-PL" sz="1400" dirty="0">
                <a:solidFill>
                  <a:srgbClr val="000000"/>
                </a:solidFill>
              </a:rPr>
              <a:t> </a:t>
            </a:r>
            <a:r>
              <a:rPr lang="pl-PL" sz="1400" dirty="0" err="1">
                <a:solidFill>
                  <a:srgbClr val="000000"/>
                </a:solidFill>
              </a:rPr>
              <a:t>behaviour</a:t>
            </a:r>
            <a:r>
              <a:rPr lang="pl-PL" sz="1400" dirty="0">
                <a:solidFill>
                  <a:srgbClr val="000000"/>
                </a:solidFill>
              </a:rPr>
              <a:t> and </a:t>
            </a:r>
            <a:r>
              <a:rPr lang="pl-PL" sz="1400" dirty="0" err="1">
                <a:solidFill>
                  <a:srgbClr val="000000"/>
                </a:solidFill>
              </a:rPr>
              <a:t>their</a:t>
            </a:r>
            <a:r>
              <a:rPr lang="pl-PL" sz="1400" dirty="0">
                <a:solidFill>
                  <a:srgbClr val="000000"/>
                </a:solidFill>
              </a:rPr>
              <a:t> </a:t>
            </a:r>
            <a:r>
              <a:rPr lang="pl-PL" sz="1400" dirty="0" err="1">
                <a:solidFill>
                  <a:srgbClr val="000000"/>
                </a:solidFill>
              </a:rPr>
              <a:t>buying</a:t>
            </a:r>
            <a:r>
              <a:rPr lang="pl-PL" sz="1400" dirty="0">
                <a:solidFill>
                  <a:srgbClr val="000000"/>
                </a:solidFill>
              </a:rPr>
              <a:t> </a:t>
            </a:r>
            <a:r>
              <a:rPr lang="pl-PL" sz="1400" dirty="0" err="1">
                <a:solidFill>
                  <a:srgbClr val="000000"/>
                </a:solidFill>
              </a:rPr>
              <a:t>preferences</a:t>
            </a:r>
            <a:r>
              <a:rPr lang="pl-PL" sz="1400" dirty="0">
                <a:solidFill>
                  <a:srgbClr val="000000"/>
                </a:solidFill>
              </a:rPr>
              <a:t> – </a:t>
            </a:r>
            <a:r>
              <a:rPr lang="pl-PL" sz="1400" dirty="0" err="1">
                <a:solidFill>
                  <a:srgbClr val="000000"/>
                </a:solidFill>
              </a:rPr>
              <a:t>new</a:t>
            </a:r>
            <a:r>
              <a:rPr lang="pl-PL" sz="1400" dirty="0">
                <a:solidFill>
                  <a:srgbClr val="000000"/>
                </a:solidFill>
              </a:rPr>
              <a:t> </a:t>
            </a:r>
            <a:r>
              <a:rPr lang="pl-PL" sz="1400" dirty="0" err="1">
                <a:solidFill>
                  <a:srgbClr val="000000"/>
                </a:solidFill>
              </a:rPr>
              <a:t>fare</a:t>
            </a:r>
            <a:r>
              <a:rPr lang="pl-PL" sz="1400" dirty="0">
                <a:solidFill>
                  <a:srgbClr val="000000"/>
                </a:solidFill>
              </a:rPr>
              <a:t> </a:t>
            </a:r>
            <a:r>
              <a:rPr lang="pl-PL" sz="1400" dirty="0" err="1">
                <a:solidFill>
                  <a:srgbClr val="000000"/>
                </a:solidFill>
              </a:rPr>
              <a:t>families</a:t>
            </a:r>
            <a:r>
              <a:rPr lang="pl-PL" sz="1400" dirty="0">
                <a:solidFill>
                  <a:srgbClr val="000000"/>
                </a:solidFill>
              </a:rPr>
              <a:t> </a:t>
            </a:r>
            <a:r>
              <a:rPr lang="pl-PL" sz="1400" dirty="0" err="1">
                <a:solidFill>
                  <a:srgbClr val="000000"/>
                </a:solidFill>
              </a:rPr>
              <a:t>allow</a:t>
            </a:r>
            <a:r>
              <a:rPr lang="pl-PL" sz="1400" dirty="0">
                <a:solidFill>
                  <a:srgbClr val="000000"/>
                </a:solidFill>
              </a:rPr>
              <a:t> for </a:t>
            </a:r>
            <a:r>
              <a:rPr lang="pl-PL" sz="1400" dirty="0" err="1">
                <a:solidFill>
                  <a:srgbClr val="000000"/>
                </a:solidFill>
              </a:rPr>
              <a:t>informed</a:t>
            </a:r>
            <a:r>
              <a:rPr lang="pl-PL" sz="1400" dirty="0">
                <a:solidFill>
                  <a:srgbClr val="000000"/>
                </a:solidFill>
              </a:rPr>
              <a:t> </a:t>
            </a:r>
            <a:r>
              <a:rPr lang="pl-PL" sz="1400" dirty="0" err="1">
                <a:solidFill>
                  <a:srgbClr val="000000"/>
                </a:solidFill>
              </a:rPr>
              <a:t>configuration</a:t>
            </a:r>
            <a:r>
              <a:rPr lang="pl-PL" sz="1400" dirty="0">
                <a:solidFill>
                  <a:srgbClr val="000000"/>
                </a:solidFill>
              </a:rPr>
              <a:t> of the service (the </a:t>
            </a:r>
            <a:r>
              <a:rPr lang="pl-PL" sz="1400" dirty="0" err="1">
                <a:solidFill>
                  <a:srgbClr val="000000"/>
                </a:solidFill>
              </a:rPr>
              <a:t>customer</a:t>
            </a:r>
            <a:r>
              <a:rPr lang="pl-PL" sz="1400" dirty="0">
                <a:solidFill>
                  <a:srgbClr val="000000"/>
                </a:solidFill>
              </a:rPr>
              <a:t> </a:t>
            </a:r>
            <a:r>
              <a:rPr lang="pl-PL" sz="1400" dirty="0" err="1">
                <a:solidFill>
                  <a:srgbClr val="000000"/>
                </a:solidFill>
              </a:rPr>
              <a:t>chooses</a:t>
            </a:r>
            <a:r>
              <a:rPr lang="pl-PL" sz="1400" dirty="0">
                <a:solidFill>
                  <a:srgbClr val="000000"/>
                </a:solidFill>
              </a:rPr>
              <a:t> </a:t>
            </a:r>
            <a:r>
              <a:rPr lang="pl-PL" sz="1400" dirty="0" err="1">
                <a:solidFill>
                  <a:srgbClr val="000000"/>
                </a:solidFill>
              </a:rPr>
              <a:t>what</a:t>
            </a:r>
            <a:r>
              <a:rPr lang="pl-PL" sz="1400" dirty="0">
                <a:solidFill>
                  <a:srgbClr val="000000"/>
                </a:solidFill>
              </a:rPr>
              <a:t> he </a:t>
            </a:r>
            <a:r>
              <a:rPr lang="pl-PL" sz="1400" dirty="0" err="1">
                <a:solidFill>
                  <a:srgbClr val="000000"/>
                </a:solidFill>
              </a:rPr>
              <a:t>wishes</a:t>
            </a:r>
            <a:r>
              <a:rPr lang="pl-PL" sz="1400" dirty="0">
                <a:solidFill>
                  <a:srgbClr val="000000"/>
                </a:solidFill>
              </a:rPr>
              <a:t> to </a:t>
            </a:r>
            <a:r>
              <a:rPr lang="pl-PL" sz="1400" dirty="0" err="1">
                <a:solidFill>
                  <a:srgbClr val="000000"/>
                </a:solidFill>
              </a:rPr>
              <a:t>pay</a:t>
            </a:r>
            <a:r>
              <a:rPr lang="pl-PL" sz="1400" dirty="0">
                <a:solidFill>
                  <a:srgbClr val="000000"/>
                </a:solidFill>
              </a:rPr>
              <a:t> for)</a:t>
            </a:r>
          </a:p>
          <a:p>
            <a:pPr>
              <a:spcAft>
                <a:spcPts val="1160"/>
              </a:spcAft>
            </a:pPr>
            <a:r>
              <a:rPr lang="pl-PL" sz="1400" dirty="0" err="1">
                <a:solidFill>
                  <a:srgbClr val="000000"/>
                </a:solidFill>
              </a:rPr>
              <a:t>Simplification</a:t>
            </a:r>
            <a:r>
              <a:rPr lang="pl-PL" sz="1400" dirty="0">
                <a:solidFill>
                  <a:srgbClr val="000000"/>
                </a:solidFill>
              </a:rPr>
              <a:t> of the </a:t>
            </a:r>
            <a:r>
              <a:rPr lang="pl-PL" sz="1400" dirty="0" err="1">
                <a:solidFill>
                  <a:srgbClr val="000000"/>
                </a:solidFill>
              </a:rPr>
              <a:t>customer</a:t>
            </a:r>
            <a:r>
              <a:rPr lang="pl-PL" sz="1400" dirty="0">
                <a:solidFill>
                  <a:srgbClr val="000000"/>
                </a:solidFill>
              </a:rPr>
              <a:t> </a:t>
            </a:r>
            <a:r>
              <a:rPr lang="pl-PL" sz="1400" dirty="0" err="1">
                <a:solidFill>
                  <a:srgbClr val="000000"/>
                </a:solidFill>
              </a:rPr>
              <a:t>journey</a:t>
            </a:r>
            <a:r>
              <a:rPr lang="pl-PL" sz="1400" dirty="0">
                <a:solidFill>
                  <a:srgbClr val="000000"/>
                </a:solidFill>
              </a:rPr>
              <a:t> </a:t>
            </a:r>
            <a:r>
              <a:rPr lang="pl-PL" sz="1400" dirty="0" err="1">
                <a:solidFill>
                  <a:srgbClr val="000000"/>
                </a:solidFill>
              </a:rPr>
              <a:t>helps</a:t>
            </a:r>
            <a:r>
              <a:rPr lang="pl-PL" sz="1400" dirty="0">
                <a:solidFill>
                  <a:srgbClr val="000000"/>
                </a:solidFill>
              </a:rPr>
              <a:t> </a:t>
            </a:r>
            <a:r>
              <a:rPr lang="pl-PL" sz="1400" dirty="0" err="1">
                <a:solidFill>
                  <a:srgbClr val="000000"/>
                </a:solidFill>
              </a:rPr>
              <a:t>attracting</a:t>
            </a:r>
            <a:r>
              <a:rPr lang="pl-PL" sz="1400" dirty="0">
                <a:solidFill>
                  <a:srgbClr val="000000"/>
                </a:solidFill>
              </a:rPr>
              <a:t> </a:t>
            </a:r>
            <a:r>
              <a:rPr lang="pl-PL" sz="1400" dirty="0" err="1">
                <a:solidFill>
                  <a:srgbClr val="000000"/>
                </a:solidFill>
              </a:rPr>
              <a:t>new</a:t>
            </a:r>
            <a:r>
              <a:rPr lang="pl-PL" sz="1400" dirty="0">
                <a:solidFill>
                  <a:srgbClr val="000000"/>
                </a:solidFill>
              </a:rPr>
              <a:t> </a:t>
            </a:r>
            <a:r>
              <a:rPr lang="pl-PL" sz="1400" dirty="0" err="1">
                <a:solidFill>
                  <a:srgbClr val="000000"/>
                </a:solidFill>
              </a:rPr>
              <a:t>users</a:t>
            </a:r>
            <a:r>
              <a:rPr lang="pl-PL" sz="1400" dirty="0">
                <a:solidFill>
                  <a:srgbClr val="000000"/>
                </a:solidFill>
              </a:rPr>
              <a:t> of the </a:t>
            </a:r>
            <a:r>
              <a:rPr lang="pl-PL" sz="1400" dirty="0" err="1">
                <a:solidFill>
                  <a:srgbClr val="000000"/>
                </a:solidFill>
              </a:rPr>
              <a:t>air</a:t>
            </a:r>
            <a:r>
              <a:rPr lang="pl-PL" sz="1400" dirty="0">
                <a:solidFill>
                  <a:srgbClr val="000000"/>
                </a:solidFill>
              </a:rPr>
              <a:t> transport as </a:t>
            </a:r>
            <a:r>
              <a:rPr lang="pl-PL" sz="1400" dirty="0" err="1">
                <a:solidFill>
                  <a:srgbClr val="000000"/>
                </a:solidFill>
              </a:rPr>
              <a:t>well</a:t>
            </a:r>
            <a:r>
              <a:rPr lang="pl-PL" sz="1400" dirty="0">
                <a:solidFill>
                  <a:srgbClr val="000000"/>
                </a:solidFill>
              </a:rPr>
              <a:t> as the </a:t>
            </a:r>
            <a:r>
              <a:rPr lang="pl-PL" sz="1400" dirty="0" err="1">
                <a:solidFill>
                  <a:srgbClr val="000000"/>
                </a:solidFill>
              </a:rPr>
              <a:t>current</a:t>
            </a:r>
            <a:r>
              <a:rPr lang="pl-PL" sz="1400" dirty="0">
                <a:solidFill>
                  <a:srgbClr val="000000"/>
                </a:solidFill>
              </a:rPr>
              <a:t> </a:t>
            </a:r>
            <a:r>
              <a:rPr lang="pl-PL" sz="1400" dirty="0" err="1">
                <a:solidFill>
                  <a:srgbClr val="000000"/>
                </a:solidFill>
              </a:rPr>
              <a:t>clients</a:t>
            </a:r>
            <a:r>
              <a:rPr lang="pl-PL" sz="1400" dirty="0">
                <a:solidFill>
                  <a:srgbClr val="000000"/>
                </a:solidFill>
              </a:rPr>
              <a:t> of </a:t>
            </a:r>
            <a:r>
              <a:rPr lang="pl-PL" sz="1400" dirty="0" err="1">
                <a:solidFill>
                  <a:srgbClr val="000000"/>
                </a:solidFill>
              </a:rPr>
              <a:t>low-cost</a:t>
            </a:r>
            <a:r>
              <a:rPr lang="pl-PL" sz="1400" dirty="0">
                <a:solidFill>
                  <a:srgbClr val="000000"/>
                </a:solidFill>
              </a:rPr>
              <a:t> </a:t>
            </a:r>
            <a:r>
              <a:rPr lang="pl-PL" sz="1400" dirty="0" err="1">
                <a:solidFill>
                  <a:srgbClr val="000000"/>
                </a:solidFill>
              </a:rPr>
              <a:t>carriers</a:t>
            </a:r>
            <a:endParaRPr lang="pl-PL" sz="1400" dirty="0">
              <a:solidFill>
                <a:srgbClr val="000000"/>
              </a:solidFill>
            </a:endParaRPr>
          </a:p>
          <a:p>
            <a:pPr>
              <a:spcAft>
                <a:spcPts val="1160"/>
              </a:spcAft>
            </a:pPr>
            <a:r>
              <a:rPr lang="pl-PL" sz="1400" dirty="0">
                <a:solidFill>
                  <a:srgbClr val="000000"/>
                </a:solidFill>
              </a:rPr>
              <a:t>VAB </a:t>
            </a:r>
            <a:r>
              <a:rPr lang="pl-PL" sz="1400" dirty="0" err="1">
                <a:solidFill>
                  <a:srgbClr val="000000"/>
                </a:solidFill>
              </a:rPr>
              <a:t>provide</a:t>
            </a:r>
            <a:r>
              <a:rPr lang="pl-PL" sz="1400" dirty="0">
                <a:solidFill>
                  <a:srgbClr val="000000"/>
                </a:solidFill>
              </a:rPr>
              <a:t> </a:t>
            </a:r>
            <a:r>
              <a:rPr lang="pl-PL" sz="1400" dirty="0" err="1">
                <a:solidFill>
                  <a:srgbClr val="000000"/>
                </a:solidFill>
              </a:rPr>
              <a:t>better</a:t>
            </a:r>
            <a:r>
              <a:rPr lang="pl-PL" sz="1400" dirty="0">
                <a:solidFill>
                  <a:srgbClr val="000000"/>
                </a:solidFill>
              </a:rPr>
              <a:t> </a:t>
            </a:r>
            <a:r>
              <a:rPr lang="pl-PL" sz="1400" dirty="0" err="1">
                <a:solidFill>
                  <a:srgbClr val="000000"/>
                </a:solidFill>
              </a:rPr>
              <a:t>segmentation</a:t>
            </a:r>
            <a:r>
              <a:rPr lang="pl-PL" sz="1400" dirty="0">
                <a:solidFill>
                  <a:srgbClr val="000000"/>
                </a:solidFill>
              </a:rPr>
              <a:t> of the </a:t>
            </a:r>
            <a:r>
              <a:rPr lang="pl-PL" sz="1400" dirty="0" err="1">
                <a:solidFill>
                  <a:srgbClr val="000000"/>
                </a:solidFill>
              </a:rPr>
              <a:t>clients</a:t>
            </a:r>
            <a:r>
              <a:rPr lang="pl-PL" sz="1400" dirty="0">
                <a:solidFill>
                  <a:srgbClr val="000000"/>
                </a:solidFill>
              </a:rPr>
              <a:t> and </a:t>
            </a:r>
            <a:r>
              <a:rPr lang="pl-PL" sz="1400" dirty="0" err="1">
                <a:solidFill>
                  <a:srgbClr val="000000"/>
                </a:solidFill>
              </a:rPr>
              <a:t>optimisation</a:t>
            </a:r>
            <a:r>
              <a:rPr lang="pl-PL" sz="1400" dirty="0">
                <a:solidFill>
                  <a:srgbClr val="000000"/>
                </a:solidFill>
              </a:rPr>
              <a:t> of </a:t>
            </a:r>
            <a:r>
              <a:rPr lang="pl-PL" sz="1400" dirty="0" err="1">
                <a:solidFill>
                  <a:srgbClr val="000000"/>
                </a:solidFill>
              </a:rPr>
              <a:t>their</a:t>
            </a:r>
            <a:r>
              <a:rPr lang="pl-PL" sz="1400" dirty="0">
                <a:solidFill>
                  <a:srgbClr val="000000"/>
                </a:solidFill>
              </a:rPr>
              <a:t> </a:t>
            </a:r>
            <a:r>
              <a:rPr lang="pl-PL" sz="1400" dirty="0" err="1">
                <a:solidFill>
                  <a:srgbClr val="000000"/>
                </a:solidFill>
              </a:rPr>
              <a:t>utility</a:t>
            </a:r>
            <a:r>
              <a:rPr lang="pl-PL" sz="1400" dirty="0">
                <a:solidFill>
                  <a:srgbClr val="000000"/>
                </a:solidFill>
              </a:rPr>
              <a:t> </a:t>
            </a:r>
            <a:r>
              <a:rPr lang="pl-PL" sz="1400" dirty="0" err="1">
                <a:solidFill>
                  <a:srgbClr val="000000"/>
                </a:solidFill>
              </a:rPr>
              <a:t>function</a:t>
            </a:r>
            <a:endParaRPr lang="pl-PL" sz="1400" dirty="0">
              <a:solidFill>
                <a:srgbClr val="000000"/>
              </a:solidFill>
            </a:endParaRPr>
          </a:p>
          <a:p>
            <a:pPr>
              <a:spcAft>
                <a:spcPts val="1160"/>
              </a:spcAft>
            </a:pPr>
            <a:r>
              <a:rPr lang="pl-PL" sz="1400" dirty="0" err="1">
                <a:solidFill>
                  <a:srgbClr val="000000"/>
                </a:solidFill>
              </a:rPr>
              <a:t>Reaserch</a:t>
            </a:r>
            <a:r>
              <a:rPr lang="pl-PL" sz="1400" dirty="0">
                <a:solidFill>
                  <a:srgbClr val="000000"/>
                </a:solidFill>
              </a:rPr>
              <a:t> </a:t>
            </a:r>
            <a:r>
              <a:rPr lang="pl-PL" sz="1400" dirty="0" err="1">
                <a:solidFill>
                  <a:srgbClr val="000000"/>
                </a:solidFill>
              </a:rPr>
              <a:t>shows</a:t>
            </a:r>
            <a:r>
              <a:rPr lang="pl-PL" sz="1400" dirty="0">
                <a:solidFill>
                  <a:srgbClr val="000000"/>
                </a:solidFill>
              </a:rPr>
              <a:t> </a:t>
            </a:r>
            <a:r>
              <a:rPr lang="pl-PL" sz="1400" dirty="0" err="1">
                <a:solidFill>
                  <a:srgbClr val="000000"/>
                </a:solidFill>
              </a:rPr>
              <a:t>positive</a:t>
            </a:r>
            <a:r>
              <a:rPr lang="pl-PL" sz="1400" dirty="0">
                <a:solidFill>
                  <a:srgbClr val="000000"/>
                </a:solidFill>
              </a:rPr>
              <a:t> </a:t>
            </a:r>
            <a:r>
              <a:rPr lang="pl-PL" sz="1400" dirty="0" err="1">
                <a:solidFill>
                  <a:srgbClr val="000000"/>
                </a:solidFill>
              </a:rPr>
              <a:t>reception</a:t>
            </a:r>
            <a:r>
              <a:rPr lang="pl-PL" sz="1400" dirty="0">
                <a:solidFill>
                  <a:srgbClr val="000000"/>
                </a:solidFill>
              </a:rPr>
              <a:t> </a:t>
            </a:r>
            <a:r>
              <a:rPr lang="pl-PL" sz="1400" dirty="0" err="1">
                <a:solidFill>
                  <a:srgbClr val="000000"/>
                </a:solidFill>
              </a:rPr>
              <a:t>among</a:t>
            </a:r>
            <a:r>
              <a:rPr lang="pl-PL" sz="1400" dirty="0">
                <a:solidFill>
                  <a:srgbClr val="000000"/>
                </a:solidFill>
              </a:rPr>
              <a:t> the </a:t>
            </a:r>
            <a:r>
              <a:rPr lang="pl-PL" sz="1400" dirty="0" err="1">
                <a:solidFill>
                  <a:srgbClr val="000000"/>
                </a:solidFill>
              </a:rPr>
              <a:t>customers</a:t>
            </a:r>
            <a:r>
              <a:rPr lang="pl-PL" sz="1400" dirty="0">
                <a:solidFill>
                  <a:srgbClr val="000000"/>
                </a:solidFill>
              </a:rPr>
              <a:t> – LOT </a:t>
            </a:r>
            <a:r>
              <a:rPr lang="pl-PL" sz="1400" dirty="0" err="1">
                <a:solidFill>
                  <a:srgbClr val="000000"/>
                </a:solidFill>
              </a:rPr>
              <a:t>reaches</a:t>
            </a:r>
            <a:r>
              <a:rPr lang="pl-PL" sz="1400" dirty="0">
                <a:solidFill>
                  <a:srgbClr val="000000"/>
                </a:solidFill>
              </a:rPr>
              <a:t> out and </a:t>
            </a:r>
            <a:r>
              <a:rPr lang="pl-PL" sz="1400" dirty="0" err="1">
                <a:solidFill>
                  <a:srgbClr val="000000"/>
                </a:solidFill>
              </a:rPr>
              <a:t>meets</a:t>
            </a:r>
            <a:r>
              <a:rPr lang="pl-PL" sz="1400" dirty="0">
                <a:solidFill>
                  <a:srgbClr val="000000"/>
                </a:solidFill>
              </a:rPr>
              <a:t> </a:t>
            </a:r>
            <a:r>
              <a:rPr lang="pl-PL" sz="1400" dirty="0" err="1">
                <a:solidFill>
                  <a:srgbClr val="000000"/>
                </a:solidFill>
              </a:rPr>
              <a:t>customers</a:t>
            </a:r>
            <a:r>
              <a:rPr lang="pl-PL" sz="1400" dirty="0">
                <a:solidFill>
                  <a:srgbClr val="000000"/>
                </a:solidFill>
              </a:rPr>
              <a:t>’ </a:t>
            </a:r>
            <a:r>
              <a:rPr lang="pl-PL" sz="1400" dirty="0" err="1">
                <a:solidFill>
                  <a:srgbClr val="000000"/>
                </a:solidFill>
              </a:rPr>
              <a:t>expectations</a:t>
            </a:r>
            <a:endParaRPr lang="pl-PL" sz="1400" dirty="0">
              <a:solidFill>
                <a:srgbClr val="000000"/>
              </a:solidFill>
            </a:endParaRPr>
          </a:p>
          <a:p>
            <a:pPr>
              <a:spcAft>
                <a:spcPts val="1160"/>
              </a:spcAft>
            </a:pPr>
            <a:endParaRPr lang="pl-PL" sz="1400" dirty="0"/>
          </a:p>
          <a:p>
            <a:pPr>
              <a:spcAft>
                <a:spcPts val="1160"/>
              </a:spcAft>
            </a:pPr>
            <a:endParaRPr lang="pl-PL" sz="1400" dirty="0"/>
          </a:p>
        </p:txBody>
      </p:sp>
      <p:sp>
        <p:nvSpPr>
          <p:cNvPr id="78" name="Symbol zastępczy tekstu 2"/>
          <p:cNvSpPr txBox="1">
            <a:spLocks/>
          </p:cNvSpPr>
          <p:nvPr/>
        </p:nvSpPr>
        <p:spPr>
          <a:xfrm>
            <a:off x="7115848" y="2182853"/>
            <a:ext cx="2943598" cy="4709275"/>
          </a:xfrm>
          <a:prstGeom prst="rect">
            <a:avLst/>
          </a:prstGeom>
          <a:ln>
            <a:noFill/>
          </a:ln>
        </p:spPr>
        <p:txBody>
          <a:bodyPr lIns="96246" tIns="48123" rIns="96246" bIns="48123"/>
          <a:lstStyle>
            <a:lvl1pPr marL="248877" indent="-248877" algn="l" defTabSz="995507" rtl="0" eaLnBrk="1" latinLnBrk="0" hangingPunct="1">
              <a:lnSpc>
                <a:spcPct val="100000"/>
              </a:lnSpc>
              <a:spcBef>
                <a:spcPts val="0"/>
              </a:spcBef>
              <a:spcAft>
                <a:spcPts val="1960"/>
              </a:spcAft>
              <a:buClr>
                <a:srgbClr val="004B98"/>
              </a:buClr>
              <a:buFont typeface="Wingdings" charset="2"/>
              <a:buChar char="§"/>
              <a:defRPr sz="2000" kern="1200">
                <a:solidFill>
                  <a:srgbClr val="4D4D4D"/>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a:lstStyle>
          <a:p>
            <a:pPr>
              <a:spcAft>
                <a:spcPts val="580"/>
              </a:spcAft>
            </a:pPr>
            <a:r>
              <a:rPr lang="pl-PL" sz="1400" dirty="0">
                <a:solidFill>
                  <a:srgbClr val="000000"/>
                </a:solidFill>
              </a:rPr>
              <a:t>New </a:t>
            </a:r>
            <a:r>
              <a:rPr lang="pl-PL" sz="1400" dirty="0" err="1">
                <a:solidFill>
                  <a:srgbClr val="000000"/>
                </a:solidFill>
              </a:rPr>
              <a:t>fare</a:t>
            </a:r>
            <a:r>
              <a:rPr lang="pl-PL" sz="1400" dirty="0">
                <a:solidFill>
                  <a:srgbClr val="000000"/>
                </a:solidFill>
              </a:rPr>
              <a:t> </a:t>
            </a:r>
            <a:r>
              <a:rPr lang="pl-PL" sz="1400" dirty="0" err="1">
                <a:solidFill>
                  <a:srgbClr val="000000"/>
                </a:solidFill>
              </a:rPr>
              <a:t>families</a:t>
            </a:r>
            <a:r>
              <a:rPr lang="pl-PL" sz="1400" dirty="0">
                <a:solidFill>
                  <a:srgbClr val="000000"/>
                </a:solidFill>
              </a:rPr>
              <a:t> </a:t>
            </a:r>
            <a:r>
              <a:rPr lang="pl-PL" sz="1400" dirty="0" err="1">
                <a:solidFill>
                  <a:srgbClr val="000000"/>
                </a:solidFill>
              </a:rPr>
              <a:t>increase</a:t>
            </a:r>
            <a:r>
              <a:rPr lang="pl-PL" sz="1400" dirty="0">
                <a:solidFill>
                  <a:srgbClr val="000000"/>
                </a:solidFill>
              </a:rPr>
              <a:t> </a:t>
            </a:r>
            <a:r>
              <a:rPr lang="pl-PL" sz="1400" dirty="0" err="1">
                <a:solidFill>
                  <a:srgbClr val="000000"/>
                </a:solidFill>
              </a:rPr>
              <a:t>capability</a:t>
            </a:r>
            <a:r>
              <a:rPr lang="pl-PL" sz="1400" dirty="0">
                <a:solidFill>
                  <a:srgbClr val="000000"/>
                </a:solidFill>
              </a:rPr>
              <a:t> of </a:t>
            </a:r>
            <a:r>
              <a:rPr lang="pl-PL" sz="1400" dirty="0" err="1">
                <a:solidFill>
                  <a:srgbClr val="000000"/>
                </a:solidFill>
              </a:rPr>
              <a:t>upselling</a:t>
            </a:r>
            <a:r>
              <a:rPr lang="pl-PL" sz="1400" dirty="0">
                <a:solidFill>
                  <a:srgbClr val="000000"/>
                </a:solidFill>
              </a:rPr>
              <a:t> </a:t>
            </a:r>
            <a:r>
              <a:rPr lang="pl-PL" sz="1400" dirty="0" err="1">
                <a:solidFill>
                  <a:srgbClr val="000000"/>
                </a:solidFill>
              </a:rPr>
              <a:t>LOT’s</a:t>
            </a:r>
            <a:r>
              <a:rPr lang="pl-PL" sz="1400" dirty="0">
                <a:solidFill>
                  <a:srgbClr val="000000"/>
                </a:solidFill>
              </a:rPr>
              <a:t> </a:t>
            </a:r>
            <a:r>
              <a:rPr lang="pl-PL" sz="1400" dirty="0" err="1">
                <a:solidFill>
                  <a:srgbClr val="000000"/>
                </a:solidFill>
              </a:rPr>
              <a:t>offer</a:t>
            </a:r>
            <a:r>
              <a:rPr lang="pl-PL" sz="1400" dirty="0">
                <a:solidFill>
                  <a:srgbClr val="000000"/>
                </a:solidFill>
              </a:rPr>
              <a:t> – </a:t>
            </a:r>
            <a:r>
              <a:rPr lang="pl-PL" sz="1400" dirty="0" err="1">
                <a:solidFill>
                  <a:srgbClr val="000000"/>
                </a:solidFill>
              </a:rPr>
              <a:t>additional</a:t>
            </a:r>
            <a:r>
              <a:rPr lang="pl-PL" sz="1400" dirty="0">
                <a:solidFill>
                  <a:srgbClr val="000000"/>
                </a:solidFill>
              </a:rPr>
              <a:t> </a:t>
            </a:r>
            <a:r>
              <a:rPr lang="pl-PL" sz="1400" dirty="0" err="1">
                <a:solidFill>
                  <a:srgbClr val="000000"/>
                </a:solidFill>
              </a:rPr>
              <a:t>revenue</a:t>
            </a:r>
            <a:r>
              <a:rPr lang="pl-PL" sz="1400" dirty="0">
                <a:solidFill>
                  <a:srgbClr val="000000"/>
                </a:solidFill>
              </a:rPr>
              <a:t> </a:t>
            </a:r>
            <a:r>
              <a:rPr lang="pl-PL" sz="1400" dirty="0" err="1">
                <a:solidFill>
                  <a:srgbClr val="000000"/>
                </a:solidFill>
              </a:rPr>
              <a:t>stream</a:t>
            </a:r>
            <a:endParaRPr lang="pl-PL" sz="1400" dirty="0">
              <a:solidFill>
                <a:srgbClr val="000000"/>
              </a:solidFill>
            </a:endParaRPr>
          </a:p>
          <a:p>
            <a:pPr>
              <a:spcAft>
                <a:spcPts val="580"/>
              </a:spcAft>
            </a:pPr>
            <a:r>
              <a:rPr lang="pl-PL" sz="1400" dirty="0" err="1">
                <a:solidFill>
                  <a:srgbClr val="000000"/>
                </a:solidFill>
              </a:rPr>
              <a:t>Improvement</a:t>
            </a:r>
            <a:r>
              <a:rPr lang="pl-PL" sz="1400" dirty="0">
                <a:solidFill>
                  <a:srgbClr val="000000"/>
                </a:solidFill>
              </a:rPr>
              <a:t> of the </a:t>
            </a:r>
            <a:r>
              <a:rPr lang="pl-PL" sz="1400" dirty="0" err="1">
                <a:solidFill>
                  <a:srgbClr val="000000"/>
                </a:solidFill>
              </a:rPr>
              <a:t>offer’s</a:t>
            </a:r>
            <a:r>
              <a:rPr lang="pl-PL" sz="1400" dirty="0">
                <a:solidFill>
                  <a:srgbClr val="000000"/>
                </a:solidFill>
              </a:rPr>
              <a:t> </a:t>
            </a:r>
            <a:r>
              <a:rPr lang="pl-PL" sz="1400" dirty="0" err="1">
                <a:solidFill>
                  <a:srgbClr val="000000"/>
                </a:solidFill>
              </a:rPr>
              <a:t>legibility</a:t>
            </a:r>
            <a:r>
              <a:rPr lang="pl-PL" sz="1400" dirty="0">
                <a:solidFill>
                  <a:srgbClr val="000000"/>
                </a:solidFill>
              </a:rPr>
              <a:t> and </a:t>
            </a:r>
            <a:r>
              <a:rPr lang="pl-PL" sz="1400" dirty="0" err="1">
                <a:solidFill>
                  <a:srgbClr val="000000"/>
                </a:solidFill>
              </a:rPr>
              <a:t>introduction</a:t>
            </a:r>
            <a:r>
              <a:rPr lang="pl-PL" sz="1400" dirty="0">
                <a:solidFill>
                  <a:srgbClr val="000000"/>
                </a:solidFill>
              </a:rPr>
              <a:t> of </a:t>
            </a:r>
            <a:r>
              <a:rPr lang="pl-PL" sz="1400" dirty="0" err="1">
                <a:solidFill>
                  <a:srgbClr val="000000"/>
                </a:solidFill>
              </a:rPr>
              <a:t>grading</a:t>
            </a:r>
            <a:r>
              <a:rPr lang="pl-PL" sz="1400" dirty="0">
                <a:solidFill>
                  <a:srgbClr val="000000"/>
                </a:solidFill>
              </a:rPr>
              <a:t> of services </a:t>
            </a:r>
            <a:r>
              <a:rPr lang="pl-PL" sz="1400" dirty="0" err="1">
                <a:solidFill>
                  <a:srgbClr val="000000"/>
                </a:solidFill>
              </a:rPr>
              <a:t>permits</a:t>
            </a:r>
            <a:r>
              <a:rPr lang="pl-PL" sz="1400" dirty="0">
                <a:solidFill>
                  <a:srgbClr val="000000"/>
                </a:solidFill>
              </a:rPr>
              <a:t> </a:t>
            </a:r>
            <a:r>
              <a:rPr lang="pl-PL" sz="1400" dirty="0" err="1">
                <a:solidFill>
                  <a:srgbClr val="000000"/>
                </a:solidFill>
              </a:rPr>
              <a:t>better</a:t>
            </a:r>
            <a:r>
              <a:rPr lang="pl-PL" sz="1400" dirty="0">
                <a:solidFill>
                  <a:srgbClr val="000000"/>
                </a:solidFill>
              </a:rPr>
              <a:t> </a:t>
            </a:r>
            <a:r>
              <a:rPr lang="pl-PL" sz="1400" dirty="0" err="1">
                <a:solidFill>
                  <a:srgbClr val="000000"/>
                </a:solidFill>
              </a:rPr>
              <a:t>use</a:t>
            </a:r>
            <a:r>
              <a:rPr lang="pl-PL" sz="1400" dirty="0">
                <a:solidFill>
                  <a:srgbClr val="000000"/>
                </a:solidFill>
              </a:rPr>
              <a:t> of </a:t>
            </a:r>
            <a:r>
              <a:rPr lang="pl-PL" sz="1400" dirty="0" err="1">
                <a:solidFill>
                  <a:srgbClr val="000000"/>
                </a:solidFill>
              </a:rPr>
              <a:t>client’s</a:t>
            </a:r>
            <a:r>
              <a:rPr lang="pl-PL" sz="1400" dirty="0">
                <a:solidFill>
                  <a:srgbClr val="000000"/>
                </a:solidFill>
              </a:rPr>
              <a:t> </a:t>
            </a:r>
            <a:r>
              <a:rPr lang="pl-PL" sz="1400" dirty="0" err="1">
                <a:solidFill>
                  <a:srgbClr val="000000"/>
                </a:solidFill>
              </a:rPr>
              <a:t>price</a:t>
            </a:r>
            <a:r>
              <a:rPr lang="pl-PL" sz="1400" dirty="0">
                <a:solidFill>
                  <a:srgbClr val="000000"/>
                </a:solidFill>
              </a:rPr>
              <a:t> </a:t>
            </a:r>
            <a:r>
              <a:rPr lang="pl-PL" sz="1400" dirty="0" err="1">
                <a:solidFill>
                  <a:srgbClr val="000000"/>
                </a:solidFill>
              </a:rPr>
              <a:t>elasticity</a:t>
            </a:r>
            <a:endParaRPr lang="pl-PL" sz="1400" dirty="0">
              <a:solidFill>
                <a:srgbClr val="000000"/>
              </a:solidFill>
            </a:endParaRPr>
          </a:p>
          <a:p>
            <a:pPr>
              <a:spcAft>
                <a:spcPts val="580"/>
              </a:spcAft>
            </a:pPr>
            <a:r>
              <a:rPr lang="pl-PL" sz="1400" dirty="0" err="1">
                <a:solidFill>
                  <a:srgbClr val="000000"/>
                </a:solidFill>
              </a:rPr>
              <a:t>Well-implemented</a:t>
            </a:r>
            <a:r>
              <a:rPr lang="pl-PL" sz="1400" dirty="0">
                <a:solidFill>
                  <a:srgbClr val="000000"/>
                </a:solidFill>
              </a:rPr>
              <a:t> VAB </a:t>
            </a:r>
            <a:r>
              <a:rPr lang="pl-PL" sz="1400" dirty="0" err="1">
                <a:solidFill>
                  <a:srgbClr val="000000"/>
                </a:solidFill>
              </a:rPr>
              <a:t>mean</a:t>
            </a:r>
            <a:r>
              <a:rPr lang="pl-PL" sz="1400" dirty="0">
                <a:solidFill>
                  <a:srgbClr val="000000"/>
                </a:solidFill>
              </a:rPr>
              <a:t> </a:t>
            </a:r>
            <a:r>
              <a:rPr lang="pl-PL" sz="1400" dirty="0" err="1">
                <a:solidFill>
                  <a:srgbClr val="000000"/>
                </a:solidFill>
              </a:rPr>
              <a:t>increased</a:t>
            </a:r>
            <a:r>
              <a:rPr lang="pl-PL" sz="1400" dirty="0">
                <a:solidFill>
                  <a:srgbClr val="000000"/>
                </a:solidFill>
              </a:rPr>
              <a:t> </a:t>
            </a:r>
            <a:r>
              <a:rPr lang="pl-PL" sz="1400" dirty="0" err="1">
                <a:solidFill>
                  <a:srgbClr val="000000"/>
                </a:solidFill>
              </a:rPr>
              <a:t>fare</a:t>
            </a:r>
            <a:r>
              <a:rPr lang="pl-PL" sz="1400" dirty="0">
                <a:solidFill>
                  <a:srgbClr val="000000"/>
                </a:solidFill>
              </a:rPr>
              <a:t> </a:t>
            </a:r>
            <a:r>
              <a:rPr lang="pl-PL" sz="1400" dirty="0" err="1">
                <a:solidFill>
                  <a:srgbClr val="000000"/>
                </a:solidFill>
              </a:rPr>
              <a:t>revenue</a:t>
            </a:r>
            <a:endParaRPr lang="pl-PL" sz="1400" dirty="0">
              <a:solidFill>
                <a:srgbClr val="000000"/>
              </a:solidFill>
            </a:endParaRPr>
          </a:p>
          <a:p>
            <a:pPr>
              <a:spcAft>
                <a:spcPts val="580"/>
              </a:spcAft>
            </a:pPr>
            <a:r>
              <a:rPr lang="pl-PL" sz="1400" dirty="0">
                <a:solidFill>
                  <a:srgbClr val="000000"/>
                </a:solidFill>
              </a:rPr>
              <a:t>VAB </a:t>
            </a:r>
            <a:r>
              <a:rPr lang="pl-PL" sz="1400" dirty="0" err="1">
                <a:solidFill>
                  <a:srgbClr val="000000"/>
                </a:solidFill>
              </a:rPr>
              <a:t>allow</a:t>
            </a:r>
            <a:r>
              <a:rPr lang="pl-PL" sz="1400" dirty="0">
                <a:solidFill>
                  <a:srgbClr val="000000"/>
                </a:solidFill>
              </a:rPr>
              <a:t> for a </a:t>
            </a:r>
            <a:r>
              <a:rPr lang="pl-PL" sz="1400" dirty="0" err="1">
                <a:solidFill>
                  <a:srgbClr val="000000"/>
                </a:solidFill>
              </a:rPr>
              <a:t>more</a:t>
            </a:r>
            <a:r>
              <a:rPr lang="pl-PL" sz="1400" dirty="0">
                <a:solidFill>
                  <a:srgbClr val="000000"/>
                </a:solidFill>
              </a:rPr>
              <a:t> </a:t>
            </a:r>
            <a:r>
              <a:rPr lang="pl-PL" sz="1400" dirty="0" err="1">
                <a:solidFill>
                  <a:srgbClr val="000000"/>
                </a:solidFill>
              </a:rPr>
              <a:t>dynamic</a:t>
            </a:r>
            <a:r>
              <a:rPr lang="pl-PL" sz="1400" dirty="0">
                <a:solidFill>
                  <a:srgbClr val="000000"/>
                </a:solidFill>
              </a:rPr>
              <a:t> development of the e-commerce </a:t>
            </a:r>
            <a:r>
              <a:rPr lang="pl-PL" sz="1400" dirty="0" err="1">
                <a:solidFill>
                  <a:srgbClr val="000000"/>
                </a:solidFill>
              </a:rPr>
              <a:t>distribution</a:t>
            </a:r>
            <a:r>
              <a:rPr lang="pl-PL" sz="1400" dirty="0">
                <a:solidFill>
                  <a:srgbClr val="000000"/>
                </a:solidFill>
              </a:rPr>
              <a:t> channel</a:t>
            </a:r>
          </a:p>
          <a:p>
            <a:pPr>
              <a:spcAft>
                <a:spcPts val="580"/>
              </a:spcAft>
            </a:pPr>
            <a:endParaRPr lang="pl-PL" sz="1400" dirty="0"/>
          </a:p>
          <a:p>
            <a:pPr>
              <a:spcAft>
                <a:spcPts val="580"/>
              </a:spcAft>
            </a:pPr>
            <a:endParaRPr lang="pl-PL" sz="1400" dirty="0"/>
          </a:p>
        </p:txBody>
      </p:sp>
      <p:sp>
        <p:nvSpPr>
          <p:cNvPr id="81" name="TextBox 9"/>
          <p:cNvSpPr txBox="1"/>
          <p:nvPr/>
        </p:nvSpPr>
        <p:spPr>
          <a:xfrm>
            <a:off x="3733418" y="1765742"/>
            <a:ext cx="3152362" cy="335491"/>
          </a:xfrm>
          <a:prstGeom prst="rect">
            <a:avLst/>
          </a:prstGeom>
          <a:noFill/>
        </p:spPr>
        <p:txBody>
          <a:bodyPr wrap="none" lIns="88404" tIns="44203" rIns="88404" bIns="44203" rtlCol="0">
            <a:spAutoFit/>
          </a:bodyPr>
          <a:lstStyle/>
          <a:p>
            <a:r>
              <a:rPr lang="pl-PL" sz="1600" b="1" dirty="0">
                <a:solidFill>
                  <a:srgbClr val="004B98"/>
                </a:solidFill>
              </a:rPr>
              <a:t>CUSTOMER AND COMPANY IMAGE</a:t>
            </a:r>
            <a:endParaRPr lang="en-US" sz="1600" b="1" dirty="0">
              <a:solidFill>
                <a:srgbClr val="004B98"/>
              </a:solidFill>
            </a:endParaRPr>
          </a:p>
        </p:txBody>
      </p:sp>
      <p:sp>
        <p:nvSpPr>
          <p:cNvPr id="82" name="TextBox 10"/>
          <p:cNvSpPr txBox="1"/>
          <p:nvPr/>
        </p:nvSpPr>
        <p:spPr>
          <a:xfrm>
            <a:off x="8083870" y="1765742"/>
            <a:ext cx="1135528" cy="335491"/>
          </a:xfrm>
          <a:prstGeom prst="rect">
            <a:avLst/>
          </a:prstGeom>
          <a:noFill/>
        </p:spPr>
        <p:txBody>
          <a:bodyPr wrap="none" lIns="88404" tIns="44203" rIns="88404" bIns="44203" rtlCol="0">
            <a:spAutoFit/>
          </a:bodyPr>
          <a:lstStyle/>
          <a:p>
            <a:r>
              <a:rPr lang="pl-PL" sz="1600" b="1" dirty="0">
                <a:solidFill>
                  <a:srgbClr val="004B98"/>
                </a:solidFill>
              </a:rPr>
              <a:t>EFFICIENCY</a:t>
            </a:r>
            <a:endParaRPr lang="en-US" sz="1600" b="1" dirty="0">
              <a:solidFill>
                <a:srgbClr val="004B98"/>
              </a:solidFill>
            </a:endParaRPr>
          </a:p>
        </p:txBody>
      </p:sp>
      <p:sp>
        <p:nvSpPr>
          <p:cNvPr id="10" name="Symbol zastępczy tekstu 1"/>
          <p:cNvSpPr>
            <a:spLocks noGrp="1"/>
          </p:cNvSpPr>
          <p:nvPr>
            <p:ph type="body" sz="quarter" idx="12"/>
          </p:nvPr>
        </p:nvSpPr>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46218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283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noAutofit/>
          </a:bodyPr>
          <a:lstStyle/>
          <a:p>
            <a:r>
              <a:rPr lang="pl-PL" sz="2400" dirty="0"/>
              <a:t>NEW FARES INTRODUCE NEW SERVICE BUNDLES IN </a:t>
            </a:r>
            <a:r>
              <a:rPr lang="pl-PL" sz="2400" dirty="0" smtClean="0"/>
              <a:t/>
            </a:r>
            <a:br>
              <a:rPr lang="pl-PL" sz="2400" dirty="0" smtClean="0"/>
            </a:br>
            <a:r>
              <a:rPr lang="pl-PL" sz="2400" dirty="0" smtClean="0"/>
              <a:t>THE </a:t>
            </a:r>
            <a:r>
              <a:rPr lang="pl-PL" sz="2400" dirty="0"/>
              <a:t>ECONOMY CLASS</a:t>
            </a:r>
            <a:r>
              <a:rPr lang="is-IS" sz="2400" dirty="0"/>
              <a:t>…</a:t>
            </a:r>
            <a:endParaRPr lang="pl-PL" sz="2400" dirty="0"/>
          </a:p>
        </p:txBody>
      </p:sp>
      <p:sp>
        <p:nvSpPr>
          <p:cNvPr id="2" name="pole tekstowe 1"/>
          <p:cNvSpPr txBox="1"/>
          <p:nvPr/>
        </p:nvSpPr>
        <p:spPr>
          <a:xfrm>
            <a:off x="2159772" y="1315224"/>
            <a:ext cx="2852049" cy="304713"/>
          </a:xfrm>
          <a:prstGeom prst="rect">
            <a:avLst/>
          </a:prstGeom>
          <a:noFill/>
        </p:spPr>
        <p:txBody>
          <a:bodyPr wrap="square" lIns="88404" tIns="44203" rIns="88404" bIns="44203" rtlCol="0">
            <a:spAutoFit/>
          </a:bodyPr>
          <a:lstStyle/>
          <a:p>
            <a:pPr algn="ctr"/>
            <a:r>
              <a:rPr lang="pl-PL" sz="1400" b="1" dirty="0">
                <a:solidFill>
                  <a:srgbClr val="015B99"/>
                </a:solidFill>
              </a:rPr>
              <a:t>VALUE-ADDED BUNDLES</a:t>
            </a:r>
            <a:endParaRPr lang="en-US" sz="1400" b="1" dirty="0">
              <a:solidFill>
                <a:srgbClr val="015B99"/>
              </a:solidFill>
            </a:endParaRPr>
          </a:p>
        </p:txBody>
      </p:sp>
      <p:cxnSp>
        <p:nvCxnSpPr>
          <p:cNvPr id="9" name="Łącznik prosty 8"/>
          <p:cNvCxnSpPr/>
          <p:nvPr/>
        </p:nvCxnSpPr>
        <p:spPr>
          <a:xfrm>
            <a:off x="6635544" y="1535305"/>
            <a:ext cx="0" cy="54501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6868033" y="1493679"/>
            <a:ext cx="2715248" cy="6265319"/>
          </a:xfrm>
          <a:prstGeom prst="rect">
            <a:avLst/>
          </a:prstGeom>
          <a:noFill/>
        </p:spPr>
        <p:txBody>
          <a:bodyPr wrap="square" lIns="88404" tIns="44203" rIns="88404" bIns="44203" rtlCol="0">
            <a:spAutoFit/>
          </a:bodyPr>
          <a:lstStyle/>
          <a:p>
            <a:pPr marL="197829" indent="-197829">
              <a:spcAft>
                <a:spcPts val="662"/>
              </a:spcAft>
              <a:buClr>
                <a:srgbClr val="004B98"/>
              </a:buClr>
              <a:buFont typeface="Wingdings" panose="05000000000000000000" pitchFamily="2" charset="2"/>
              <a:buChar char="§"/>
              <a:tabLst>
                <a:tab pos="397408" algn="l"/>
              </a:tabLst>
            </a:pPr>
            <a:r>
              <a:rPr lang="pl-PL" sz="1400" dirty="0">
                <a:solidFill>
                  <a:schemeClr val="tx1">
                    <a:lumMod val="50000"/>
                  </a:schemeClr>
                </a:solidFill>
              </a:rPr>
              <a:t>3 </a:t>
            </a:r>
            <a:r>
              <a:rPr lang="pl-PL" sz="1400" dirty="0" err="1">
                <a:solidFill>
                  <a:schemeClr val="tx1">
                    <a:lumMod val="50000"/>
                  </a:schemeClr>
                </a:solidFill>
              </a:rPr>
              <a:t>product</a:t>
            </a:r>
            <a:r>
              <a:rPr lang="pl-PL" sz="1400" dirty="0">
                <a:solidFill>
                  <a:schemeClr val="tx1">
                    <a:lumMod val="50000"/>
                  </a:schemeClr>
                </a:solidFill>
              </a:rPr>
              <a:t> </a:t>
            </a:r>
            <a:r>
              <a:rPr lang="pl-PL" sz="1400" dirty="0" err="1">
                <a:solidFill>
                  <a:schemeClr val="tx1">
                    <a:lumMod val="50000"/>
                  </a:schemeClr>
                </a:solidFill>
              </a:rPr>
              <a:t>bundles</a:t>
            </a:r>
            <a:r>
              <a:rPr lang="pl-PL" sz="1400" dirty="0">
                <a:solidFill>
                  <a:schemeClr val="tx1">
                    <a:lumMod val="50000"/>
                  </a:schemeClr>
                </a:solidFill>
              </a:rPr>
              <a:t> </a:t>
            </a:r>
            <a:r>
              <a:rPr lang="pl-PL" sz="1400" dirty="0" err="1">
                <a:solidFill>
                  <a:schemeClr val="tx1">
                    <a:lumMod val="50000"/>
                  </a:schemeClr>
                </a:solidFill>
              </a:rPr>
              <a:t>will</a:t>
            </a:r>
            <a:r>
              <a:rPr lang="pl-PL" sz="1400" dirty="0">
                <a:solidFill>
                  <a:schemeClr val="tx1">
                    <a:lumMod val="50000"/>
                  </a:schemeClr>
                </a:solidFill>
              </a:rPr>
              <a:t> be </a:t>
            </a:r>
            <a:r>
              <a:rPr lang="pl-PL" sz="1400" dirty="0" err="1">
                <a:solidFill>
                  <a:schemeClr val="tx1">
                    <a:lumMod val="50000"/>
                  </a:schemeClr>
                </a:solidFill>
              </a:rPr>
              <a:t>available</a:t>
            </a:r>
            <a:r>
              <a:rPr lang="pl-PL" sz="1400" dirty="0">
                <a:solidFill>
                  <a:schemeClr val="tx1">
                    <a:lumMod val="50000"/>
                  </a:schemeClr>
                </a:solidFill>
              </a:rPr>
              <a:t> in the LOT </a:t>
            </a:r>
            <a:r>
              <a:rPr lang="pl-PL" sz="1400" dirty="0" err="1">
                <a:solidFill>
                  <a:schemeClr val="tx1">
                    <a:lumMod val="50000"/>
                  </a:schemeClr>
                </a:solidFill>
              </a:rPr>
              <a:t>Economy</a:t>
            </a:r>
            <a:r>
              <a:rPr lang="pl-PL" sz="1400" dirty="0">
                <a:solidFill>
                  <a:schemeClr val="tx1">
                    <a:lumMod val="50000"/>
                  </a:schemeClr>
                </a:solidFill>
              </a:rPr>
              <a:t> Class</a:t>
            </a:r>
            <a:r>
              <a:rPr lang="pl-PL" sz="1400" dirty="0" smtClean="0">
                <a:solidFill>
                  <a:schemeClr val="tx1">
                    <a:lumMod val="50000"/>
                  </a:schemeClr>
                </a:solidFill>
              </a:rPr>
              <a:t>:</a:t>
            </a:r>
            <a:r>
              <a:rPr lang="pl-PL" sz="1400" dirty="0"/>
              <a:t/>
            </a:r>
            <a:br>
              <a:rPr lang="pl-PL" sz="1400" dirty="0"/>
            </a:br>
            <a:r>
              <a:rPr lang="pl-PL" sz="1400" b="1" dirty="0">
                <a:solidFill>
                  <a:srgbClr val="004B98"/>
                </a:solidFill>
              </a:rPr>
              <a:t>- „</a:t>
            </a:r>
            <a:r>
              <a:rPr lang="pl-PL" sz="1400" b="1" dirty="0" err="1">
                <a:solidFill>
                  <a:srgbClr val="004B98"/>
                </a:solidFill>
              </a:rPr>
              <a:t>Saver</a:t>
            </a:r>
            <a:r>
              <a:rPr lang="pl-PL" sz="1400" b="1" dirty="0">
                <a:solidFill>
                  <a:srgbClr val="004B98"/>
                </a:solidFill>
              </a:rPr>
              <a:t>” </a:t>
            </a:r>
            <a:r>
              <a:rPr lang="pl-PL" sz="1400" dirty="0"/>
              <a:t>– </a:t>
            </a:r>
            <a:r>
              <a:rPr lang="pl-PL" sz="1400" dirty="0">
                <a:solidFill>
                  <a:schemeClr val="tx1">
                    <a:lumMod val="50000"/>
                  </a:schemeClr>
                </a:solidFill>
              </a:rPr>
              <a:t>for </a:t>
            </a:r>
            <a:r>
              <a:rPr lang="pl-PL" sz="1400" dirty="0" err="1">
                <a:solidFill>
                  <a:schemeClr val="tx1">
                    <a:lumMod val="50000"/>
                  </a:schemeClr>
                </a:solidFill>
              </a:rPr>
              <a:t>people</a:t>
            </a:r>
            <a:r>
              <a:rPr lang="pl-PL" sz="1400" dirty="0">
                <a:solidFill>
                  <a:schemeClr val="tx1">
                    <a:lumMod val="50000"/>
                  </a:schemeClr>
                </a:solidFill>
              </a:rPr>
              <a:t>, </a:t>
            </a:r>
            <a:r>
              <a:rPr lang="pl-PL" sz="1400" dirty="0" err="1">
                <a:solidFill>
                  <a:schemeClr val="tx1">
                    <a:lumMod val="50000"/>
                  </a:schemeClr>
                </a:solidFill>
              </a:rPr>
              <a:t>who</a:t>
            </a:r>
            <a:r>
              <a:rPr lang="pl-PL" sz="1400" dirty="0">
                <a:solidFill>
                  <a:schemeClr val="tx1">
                    <a:lumMod val="50000"/>
                  </a:schemeClr>
                </a:solidFill>
              </a:rPr>
              <a:t> </a:t>
            </a:r>
            <a:r>
              <a:rPr lang="pl-PL" sz="1400" dirty="0" err="1">
                <a:solidFill>
                  <a:schemeClr val="tx1">
                    <a:lumMod val="50000"/>
                  </a:schemeClr>
                </a:solidFill>
              </a:rPr>
              <a:t>first</a:t>
            </a:r>
            <a:r>
              <a:rPr lang="pl-PL" sz="1400" dirty="0">
                <a:solidFill>
                  <a:schemeClr val="tx1">
                    <a:lumMod val="50000"/>
                  </a:schemeClr>
                </a:solidFill>
              </a:rPr>
              <a:t> of </a:t>
            </a:r>
            <a:r>
              <a:rPr lang="pl-PL" sz="1400" dirty="0" err="1">
                <a:solidFill>
                  <a:schemeClr val="tx1">
                    <a:lumMod val="50000"/>
                  </a:schemeClr>
                </a:solidFill>
              </a:rPr>
              <a:t>all</a:t>
            </a:r>
            <a:r>
              <a:rPr lang="pl-PL" sz="1400" dirty="0">
                <a:solidFill>
                  <a:schemeClr val="tx1">
                    <a:lumMod val="50000"/>
                  </a:schemeClr>
                </a:solidFill>
              </a:rPr>
              <a:t> </a:t>
            </a:r>
            <a:r>
              <a:rPr lang="pl-PL" sz="1400" dirty="0" err="1">
                <a:solidFill>
                  <a:schemeClr val="tx1">
                    <a:lumMod val="50000"/>
                  </a:schemeClr>
                </a:solidFill>
              </a:rPr>
              <a:t>seek</a:t>
            </a:r>
            <a:r>
              <a:rPr lang="pl-PL" sz="1400" dirty="0">
                <a:solidFill>
                  <a:schemeClr val="tx1">
                    <a:lumMod val="50000"/>
                  </a:schemeClr>
                </a:solidFill>
              </a:rPr>
              <a:t> </a:t>
            </a:r>
            <a:r>
              <a:rPr lang="pl-PL" sz="1400" dirty="0" err="1">
                <a:solidFill>
                  <a:schemeClr val="tx1">
                    <a:lumMod val="50000"/>
                  </a:schemeClr>
                </a:solidFill>
              </a:rPr>
              <a:t>low</a:t>
            </a:r>
            <a:r>
              <a:rPr lang="pl-PL" sz="1400" dirty="0">
                <a:solidFill>
                  <a:schemeClr val="tx1">
                    <a:lumMod val="50000"/>
                  </a:schemeClr>
                </a:solidFill>
              </a:rPr>
              <a:t> </a:t>
            </a:r>
            <a:r>
              <a:rPr lang="pl-PL" sz="1400" dirty="0" err="1">
                <a:solidFill>
                  <a:schemeClr val="tx1">
                    <a:lumMod val="50000"/>
                  </a:schemeClr>
                </a:solidFill>
              </a:rPr>
              <a:t>price</a:t>
            </a:r>
            <a:r>
              <a:rPr lang="pl-PL" sz="1400" dirty="0">
                <a:solidFill>
                  <a:schemeClr val="tx1">
                    <a:lumMod val="50000"/>
                  </a:schemeClr>
                </a:solidFill>
              </a:rPr>
              <a:t> and </a:t>
            </a:r>
            <a:r>
              <a:rPr lang="pl-PL" sz="1400" dirty="0" err="1">
                <a:solidFill>
                  <a:schemeClr val="tx1">
                    <a:lumMod val="50000"/>
                  </a:schemeClr>
                </a:solidFill>
              </a:rPr>
              <a:t>travel</a:t>
            </a:r>
            <a:r>
              <a:rPr lang="pl-PL" sz="1400" dirty="0">
                <a:solidFill>
                  <a:schemeClr val="tx1">
                    <a:lumMod val="50000"/>
                  </a:schemeClr>
                </a:solidFill>
              </a:rPr>
              <a:t> </a:t>
            </a:r>
            <a:r>
              <a:rPr lang="pl-PL" sz="1400" dirty="0" err="1">
                <a:solidFill>
                  <a:schemeClr val="tx1">
                    <a:lumMod val="50000"/>
                  </a:schemeClr>
                </a:solidFill>
              </a:rPr>
              <a:t>without</a:t>
            </a:r>
            <a:r>
              <a:rPr lang="pl-PL" sz="1400" dirty="0">
                <a:solidFill>
                  <a:schemeClr val="tx1">
                    <a:lumMod val="50000"/>
                  </a:schemeClr>
                </a:solidFill>
              </a:rPr>
              <a:t> </a:t>
            </a:r>
            <a:r>
              <a:rPr lang="pl-PL" sz="1400" dirty="0" err="1">
                <a:solidFill>
                  <a:schemeClr val="tx1">
                    <a:lumMod val="50000"/>
                  </a:schemeClr>
                </a:solidFill>
              </a:rPr>
              <a:t>large</a:t>
            </a:r>
            <a:r>
              <a:rPr lang="pl-PL" sz="1400" dirty="0">
                <a:solidFill>
                  <a:schemeClr val="tx1">
                    <a:lumMod val="50000"/>
                  </a:schemeClr>
                </a:solidFill>
              </a:rPr>
              <a:t> </a:t>
            </a:r>
            <a:r>
              <a:rPr lang="pl-PL" sz="1400" dirty="0" err="1">
                <a:solidFill>
                  <a:schemeClr val="tx1">
                    <a:lumMod val="50000"/>
                  </a:schemeClr>
                </a:solidFill>
              </a:rPr>
              <a:t>baggage</a:t>
            </a:r>
            <a:r>
              <a:rPr lang="pl-PL" sz="1400" dirty="0"/>
              <a:t/>
            </a:r>
            <a:br>
              <a:rPr lang="pl-PL" sz="1400" dirty="0"/>
            </a:br>
            <a:r>
              <a:rPr lang="pl-PL" sz="1400" dirty="0"/>
              <a:t/>
            </a:r>
            <a:br>
              <a:rPr lang="pl-PL" sz="1400" dirty="0"/>
            </a:br>
            <a:r>
              <a:rPr lang="pl-PL" sz="1400" dirty="0"/>
              <a:t>-</a:t>
            </a:r>
            <a:r>
              <a:rPr lang="pl-PL" sz="1400" b="1" dirty="0">
                <a:solidFill>
                  <a:srgbClr val="004B98"/>
                </a:solidFill>
              </a:rPr>
              <a:t> „Standard” </a:t>
            </a:r>
            <a:r>
              <a:rPr lang="pl-PL" sz="1400" dirty="0"/>
              <a:t>– </a:t>
            </a:r>
            <a:r>
              <a:rPr lang="pl-PL" sz="1400" dirty="0" err="1" smtClean="0">
                <a:solidFill>
                  <a:schemeClr val="tx1">
                    <a:lumMod val="50000"/>
                  </a:schemeClr>
                </a:solidFill>
              </a:rPr>
              <a:t>classic</a:t>
            </a:r>
            <a:r>
              <a:rPr lang="pl-PL" sz="1400" dirty="0" smtClean="0">
                <a:solidFill>
                  <a:schemeClr val="tx1">
                    <a:lumMod val="50000"/>
                  </a:schemeClr>
                </a:solidFill>
              </a:rPr>
              <a:t> </a:t>
            </a:r>
            <a:r>
              <a:rPr lang="pl-PL" sz="1400" dirty="0">
                <a:solidFill>
                  <a:schemeClr val="tx1">
                    <a:lumMod val="50000"/>
                  </a:schemeClr>
                </a:solidFill>
              </a:rPr>
              <a:t>LOT </a:t>
            </a:r>
            <a:r>
              <a:rPr lang="pl-PL" sz="1400" dirty="0" err="1">
                <a:solidFill>
                  <a:schemeClr val="tx1">
                    <a:lumMod val="50000"/>
                  </a:schemeClr>
                </a:solidFill>
              </a:rPr>
              <a:t>offer</a:t>
            </a:r>
            <a:r>
              <a:rPr lang="pl-PL" sz="1400" dirty="0">
                <a:solidFill>
                  <a:schemeClr val="tx1">
                    <a:lumMod val="50000"/>
                  </a:schemeClr>
                </a:solidFill>
              </a:rPr>
              <a:t> for </a:t>
            </a:r>
            <a:r>
              <a:rPr lang="pl-PL" sz="1400" dirty="0" err="1">
                <a:solidFill>
                  <a:schemeClr val="tx1">
                    <a:lumMod val="50000"/>
                  </a:schemeClr>
                </a:solidFill>
              </a:rPr>
              <a:t>those</a:t>
            </a:r>
            <a:r>
              <a:rPr lang="pl-PL" sz="1400" dirty="0">
                <a:solidFill>
                  <a:schemeClr val="tx1">
                    <a:lumMod val="50000"/>
                  </a:schemeClr>
                </a:solidFill>
              </a:rPr>
              <a:t> travelling to </a:t>
            </a:r>
            <a:r>
              <a:rPr lang="pl-PL" sz="1400" dirty="0" err="1">
                <a:solidFill>
                  <a:schemeClr val="tx1">
                    <a:lumMod val="50000"/>
                  </a:schemeClr>
                </a:solidFill>
              </a:rPr>
              <a:t>their</a:t>
            </a:r>
            <a:r>
              <a:rPr lang="pl-PL" sz="1400" dirty="0">
                <a:solidFill>
                  <a:schemeClr val="tx1">
                    <a:lumMod val="50000"/>
                  </a:schemeClr>
                </a:solidFill>
              </a:rPr>
              <a:t> </a:t>
            </a:r>
            <a:r>
              <a:rPr lang="pl-PL" sz="1400" dirty="0" err="1">
                <a:solidFill>
                  <a:schemeClr val="tx1">
                    <a:lumMod val="50000"/>
                  </a:schemeClr>
                </a:solidFill>
              </a:rPr>
              <a:t>final</a:t>
            </a:r>
            <a:r>
              <a:rPr lang="pl-PL" sz="1400" dirty="0">
                <a:solidFill>
                  <a:schemeClr val="tx1">
                    <a:lumMod val="50000"/>
                  </a:schemeClr>
                </a:solidFill>
              </a:rPr>
              <a:t> </a:t>
            </a:r>
            <a:r>
              <a:rPr lang="pl-PL" sz="1400" dirty="0" err="1">
                <a:solidFill>
                  <a:schemeClr val="tx1">
                    <a:lumMod val="50000"/>
                  </a:schemeClr>
                </a:solidFill>
              </a:rPr>
              <a:t>destination</a:t>
            </a:r>
            <a:r>
              <a:rPr lang="pl-PL" sz="1400" dirty="0">
                <a:solidFill>
                  <a:schemeClr val="tx1">
                    <a:lumMod val="50000"/>
                  </a:schemeClr>
                </a:solidFill>
              </a:rPr>
              <a:t> for </a:t>
            </a:r>
            <a:r>
              <a:rPr lang="pl-PL" sz="1400" dirty="0" err="1">
                <a:solidFill>
                  <a:schemeClr val="tx1">
                    <a:lumMod val="50000"/>
                  </a:schemeClr>
                </a:solidFill>
              </a:rPr>
              <a:t>longer</a:t>
            </a:r>
            <a:r>
              <a:rPr lang="pl-PL" sz="1400" dirty="0">
                <a:solidFill>
                  <a:schemeClr val="tx1">
                    <a:lumMod val="50000"/>
                  </a:schemeClr>
                </a:solidFill>
              </a:rPr>
              <a:t> </a:t>
            </a:r>
            <a:r>
              <a:rPr lang="pl-PL" sz="1400" dirty="0" err="1">
                <a:solidFill>
                  <a:schemeClr val="tx1">
                    <a:lumMod val="50000"/>
                  </a:schemeClr>
                </a:solidFill>
              </a:rPr>
              <a:t>stays</a:t>
            </a:r>
            <a:r>
              <a:rPr lang="pl-PL" sz="1400" dirty="0"/>
              <a:t/>
            </a:r>
            <a:br>
              <a:rPr lang="pl-PL" sz="1400" dirty="0"/>
            </a:br>
            <a:r>
              <a:rPr lang="pl-PL" sz="1400" dirty="0"/>
              <a:t/>
            </a:r>
            <a:br>
              <a:rPr lang="pl-PL" sz="1400" dirty="0"/>
            </a:br>
            <a:r>
              <a:rPr lang="pl-PL" sz="1400" dirty="0"/>
              <a:t>- </a:t>
            </a:r>
            <a:r>
              <a:rPr lang="pl-PL" sz="1400" b="1" dirty="0">
                <a:solidFill>
                  <a:srgbClr val="004B98"/>
                </a:solidFill>
              </a:rPr>
              <a:t>„</a:t>
            </a:r>
            <a:r>
              <a:rPr lang="pl-PL" sz="1400" b="1" dirty="0" err="1">
                <a:solidFill>
                  <a:srgbClr val="004B98"/>
                </a:solidFill>
              </a:rPr>
              <a:t>Flex</a:t>
            </a:r>
            <a:r>
              <a:rPr lang="pl-PL" sz="1400" b="1" dirty="0">
                <a:solidFill>
                  <a:srgbClr val="004B98"/>
                </a:solidFill>
              </a:rPr>
              <a:t>” </a:t>
            </a:r>
            <a:r>
              <a:rPr lang="pl-PL" sz="1400" dirty="0">
                <a:solidFill>
                  <a:schemeClr val="tx1">
                    <a:lumMod val="50000"/>
                  </a:schemeClr>
                </a:solidFill>
              </a:rPr>
              <a:t>– </a:t>
            </a:r>
            <a:r>
              <a:rPr lang="pl-PL" sz="1400" dirty="0" err="1">
                <a:solidFill>
                  <a:schemeClr val="tx1">
                    <a:lumMod val="50000"/>
                  </a:schemeClr>
                </a:solidFill>
              </a:rPr>
              <a:t>offer</a:t>
            </a:r>
            <a:r>
              <a:rPr lang="pl-PL" sz="1400" dirty="0">
                <a:solidFill>
                  <a:schemeClr val="tx1">
                    <a:lumMod val="50000"/>
                  </a:schemeClr>
                </a:solidFill>
              </a:rPr>
              <a:t> for </a:t>
            </a:r>
            <a:r>
              <a:rPr lang="pl-PL" sz="1400" dirty="0" err="1">
                <a:solidFill>
                  <a:schemeClr val="tx1">
                    <a:lumMod val="50000"/>
                  </a:schemeClr>
                </a:solidFill>
              </a:rPr>
              <a:t>those</a:t>
            </a:r>
            <a:r>
              <a:rPr lang="pl-PL" sz="1400" dirty="0">
                <a:solidFill>
                  <a:schemeClr val="tx1">
                    <a:lumMod val="50000"/>
                  </a:schemeClr>
                </a:solidFill>
              </a:rPr>
              <a:t>, </a:t>
            </a:r>
            <a:r>
              <a:rPr lang="pl-PL" sz="1400" dirty="0" err="1">
                <a:solidFill>
                  <a:schemeClr val="tx1">
                    <a:lumMod val="50000"/>
                  </a:schemeClr>
                </a:solidFill>
              </a:rPr>
              <a:t>whose</a:t>
            </a:r>
            <a:r>
              <a:rPr lang="pl-PL" sz="1400" dirty="0">
                <a:solidFill>
                  <a:schemeClr val="tx1">
                    <a:lumMod val="50000"/>
                  </a:schemeClr>
                </a:solidFill>
              </a:rPr>
              <a:t> </a:t>
            </a:r>
            <a:r>
              <a:rPr lang="pl-PL" sz="1400" dirty="0" err="1">
                <a:solidFill>
                  <a:schemeClr val="tx1">
                    <a:lumMod val="50000"/>
                  </a:schemeClr>
                </a:solidFill>
              </a:rPr>
              <a:t>plans</a:t>
            </a:r>
            <a:r>
              <a:rPr lang="pl-PL" sz="1400" dirty="0">
                <a:solidFill>
                  <a:schemeClr val="tx1">
                    <a:lumMod val="50000"/>
                  </a:schemeClr>
                </a:solidFill>
              </a:rPr>
              <a:t> </a:t>
            </a:r>
            <a:r>
              <a:rPr lang="pl-PL" sz="1400" dirty="0" err="1">
                <a:solidFill>
                  <a:schemeClr val="tx1">
                    <a:lumMod val="50000"/>
                  </a:schemeClr>
                </a:solidFill>
              </a:rPr>
              <a:t>may</a:t>
            </a:r>
            <a:r>
              <a:rPr lang="pl-PL" sz="1400" dirty="0">
                <a:solidFill>
                  <a:schemeClr val="tx1">
                    <a:lumMod val="50000"/>
                  </a:schemeClr>
                </a:solidFill>
              </a:rPr>
              <a:t> </a:t>
            </a:r>
            <a:r>
              <a:rPr lang="pl-PL" sz="1400" dirty="0" err="1">
                <a:solidFill>
                  <a:schemeClr val="tx1">
                    <a:lumMod val="50000"/>
                  </a:schemeClr>
                </a:solidFill>
              </a:rPr>
              <a:t>change</a:t>
            </a:r>
            <a:r>
              <a:rPr lang="pl-PL" sz="1400" dirty="0">
                <a:solidFill>
                  <a:schemeClr val="tx1">
                    <a:lumMod val="50000"/>
                  </a:schemeClr>
                </a:solidFill>
              </a:rPr>
              <a:t> </a:t>
            </a:r>
            <a:r>
              <a:rPr lang="pl-PL" sz="1400" dirty="0" err="1">
                <a:solidFill>
                  <a:schemeClr val="tx1">
                    <a:lumMod val="50000"/>
                  </a:schemeClr>
                </a:solidFill>
              </a:rPr>
              <a:t>partially</a:t>
            </a:r>
            <a:r>
              <a:rPr lang="pl-PL" sz="1400" dirty="0">
                <a:solidFill>
                  <a:schemeClr val="tx1">
                    <a:lumMod val="50000"/>
                  </a:schemeClr>
                </a:solidFill>
              </a:rPr>
              <a:t> (</a:t>
            </a:r>
            <a:r>
              <a:rPr lang="pl-PL" sz="1400" dirty="0" err="1">
                <a:solidFill>
                  <a:schemeClr val="tx1">
                    <a:lumMod val="50000"/>
                  </a:schemeClr>
                </a:solidFill>
              </a:rPr>
              <a:t>different</a:t>
            </a:r>
            <a:r>
              <a:rPr lang="pl-PL" sz="1400" dirty="0">
                <a:solidFill>
                  <a:schemeClr val="tx1">
                    <a:lumMod val="50000"/>
                  </a:schemeClr>
                </a:solidFill>
              </a:rPr>
              <a:t> </a:t>
            </a:r>
            <a:r>
              <a:rPr lang="pl-PL" sz="1400" dirty="0" err="1">
                <a:solidFill>
                  <a:schemeClr val="tx1">
                    <a:lumMod val="50000"/>
                  </a:schemeClr>
                </a:solidFill>
              </a:rPr>
              <a:t>dates</a:t>
            </a:r>
            <a:r>
              <a:rPr lang="pl-PL" sz="1400" dirty="0">
                <a:solidFill>
                  <a:schemeClr val="tx1">
                    <a:lumMod val="50000"/>
                  </a:schemeClr>
                </a:solidFill>
              </a:rPr>
              <a:t>) </a:t>
            </a:r>
            <a:r>
              <a:rPr lang="pl-PL" sz="1400" dirty="0" err="1">
                <a:solidFill>
                  <a:schemeClr val="tx1">
                    <a:lumMod val="50000"/>
                  </a:schemeClr>
                </a:solidFill>
              </a:rPr>
              <a:t>or</a:t>
            </a:r>
            <a:r>
              <a:rPr lang="pl-PL" sz="1400" dirty="0">
                <a:solidFill>
                  <a:schemeClr val="tx1">
                    <a:lumMod val="50000"/>
                  </a:schemeClr>
                </a:solidFill>
              </a:rPr>
              <a:t> </a:t>
            </a:r>
            <a:r>
              <a:rPr lang="pl-PL" sz="1400" dirty="0" err="1">
                <a:solidFill>
                  <a:schemeClr val="tx1">
                    <a:lumMod val="50000"/>
                  </a:schemeClr>
                </a:solidFill>
              </a:rPr>
              <a:t>completely</a:t>
            </a:r>
            <a:r>
              <a:rPr lang="pl-PL" sz="1400" dirty="0">
                <a:solidFill>
                  <a:schemeClr val="tx1">
                    <a:lumMod val="50000"/>
                  </a:schemeClr>
                </a:solidFill>
              </a:rPr>
              <a:t> (</a:t>
            </a:r>
            <a:r>
              <a:rPr lang="pl-PL" sz="1400" dirty="0" err="1">
                <a:solidFill>
                  <a:schemeClr val="tx1">
                    <a:lumMod val="50000"/>
                  </a:schemeClr>
                </a:solidFill>
              </a:rPr>
              <a:t>cancellation</a:t>
            </a:r>
            <a:r>
              <a:rPr lang="pl-PL" sz="1400" dirty="0">
                <a:solidFill>
                  <a:schemeClr val="tx1">
                    <a:lumMod val="50000"/>
                  </a:schemeClr>
                </a:solidFill>
              </a:rPr>
              <a:t>)</a:t>
            </a:r>
          </a:p>
          <a:p>
            <a:pPr marL="197829" indent="-197829">
              <a:spcAft>
                <a:spcPts val="662"/>
              </a:spcAft>
              <a:buClr>
                <a:srgbClr val="004B98"/>
              </a:buClr>
              <a:buFont typeface="Wingdings" panose="05000000000000000000" pitchFamily="2" charset="2"/>
              <a:buChar char="§"/>
              <a:tabLst>
                <a:tab pos="397408" algn="l"/>
              </a:tabLst>
            </a:pPr>
            <a:r>
              <a:rPr lang="pl-PL" sz="1400" dirty="0" err="1">
                <a:solidFill>
                  <a:schemeClr val="tx1">
                    <a:lumMod val="50000"/>
                  </a:schemeClr>
                </a:solidFill>
              </a:rPr>
              <a:t>Possibility</a:t>
            </a:r>
            <a:r>
              <a:rPr lang="pl-PL" sz="1400" dirty="0">
                <a:solidFill>
                  <a:schemeClr val="tx1">
                    <a:lumMod val="50000"/>
                  </a:schemeClr>
                </a:solidFill>
              </a:rPr>
              <a:t> of </a:t>
            </a:r>
            <a:r>
              <a:rPr lang="pl-PL" sz="1400" dirty="0" err="1">
                <a:solidFill>
                  <a:schemeClr val="tx1">
                    <a:lumMod val="50000"/>
                  </a:schemeClr>
                </a:solidFill>
              </a:rPr>
              <a:t>purchasing</a:t>
            </a:r>
            <a:r>
              <a:rPr lang="pl-PL" sz="1400" dirty="0">
                <a:solidFill>
                  <a:schemeClr val="tx1">
                    <a:lumMod val="50000"/>
                  </a:schemeClr>
                </a:solidFill>
              </a:rPr>
              <a:t> </a:t>
            </a:r>
            <a:r>
              <a:rPr lang="pl-PL" sz="1400" dirty="0" err="1">
                <a:solidFill>
                  <a:schemeClr val="tx1">
                    <a:lumMod val="50000"/>
                  </a:schemeClr>
                </a:solidFill>
              </a:rPr>
              <a:t>chargeable</a:t>
            </a:r>
            <a:r>
              <a:rPr lang="pl-PL" sz="1400" dirty="0">
                <a:solidFill>
                  <a:schemeClr val="tx1">
                    <a:lumMod val="50000"/>
                  </a:schemeClr>
                </a:solidFill>
              </a:rPr>
              <a:t> </a:t>
            </a:r>
            <a:r>
              <a:rPr lang="pl-PL" sz="1400" dirty="0" err="1">
                <a:solidFill>
                  <a:schemeClr val="tx1">
                    <a:lumMod val="50000"/>
                  </a:schemeClr>
                </a:solidFill>
              </a:rPr>
              <a:t>ancillary</a:t>
            </a:r>
            <a:r>
              <a:rPr lang="pl-PL" sz="1400" dirty="0">
                <a:solidFill>
                  <a:schemeClr val="tx1">
                    <a:lumMod val="50000"/>
                  </a:schemeClr>
                </a:solidFill>
              </a:rPr>
              <a:t> services, </a:t>
            </a:r>
            <a:r>
              <a:rPr lang="pl-PL" sz="1400" dirty="0" err="1">
                <a:solidFill>
                  <a:schemeClr val="tx1">
                    <a:lumMod val="50000"/>
                  </a:schemeClr>
                </a:solidFill>
              </a:rPr>
              <a:t>enriching</a:t>
            </a:r>
            <a:r>
              <a:rPr lang="pl-PL" sz="1400" dirty="0">
                <a:solidFill>
                  <a:schemeClr val="tx1">
                    <a:lumMod val="50000"/>
                  </a:schemeClr>
                </a:solidFill>
              </a:rPr>
              <a:t> </a:t>
            </a:r>
            <a:r>
              <a:rPr lang="pl-PL" sz="1400" dirty="0" err="1">
                <a:solidFill>
                  <a:schemeClr val="tx1">
                    <a:lumMod val="50000"/>
                  </a:schemeClr>
                </a:solidFill>
              </a:rPr>
              <a:t>each</a:t>
            </a:r>
            <a:r>
              <a:rPr lang="pl-PL" sz="1400" dirty="0">
                <a:solidFill>
                  <a:schemeClr val="tx1">
                    <a:lumMod val="50000"/>
                  </a:schemeClr>
                </a:solidFill>
              </a:rPr>
              <a:t> </a:t>
            </a:r>
            <a:r>
              <a:rPr lang="pl-PL" sz="1400" dirty="0" err="1">
                <a:solidFill>
                  <a:schemeClr val="tx1">
                    <a:lumMod val="50000"/>
                  </a:schemeClr>
                </a:solidFill>
              </a:rPr>
              <a:t>bundle</a:t>
            </a:r>
            <a:endParaRPr lang="pl-PL" sz="1400" dirty="0">
              <a:solidFill>
                <a:schemeClr val="tx1">
                  <a:lumMod val="50000"/>
                </a:schemeClr>
              </a:solidFill>
            </a:endParaRPr>
          </a:p>
          <a:p>
            <a:pPr marL="197829" indent="-197829">
              <a:spcAft>
                <a:spcPts val="662"/>
              </a:spcAft>
              <a:buClr>
                <a:srgbClr val="004B98"/>
              </a:buClr>
              <a:buFont typeface="Wingdings" panose="05000000000000000000" pitchFamily="2" charset="2"/>
              <a:buChar char="§"/>
              <a:tabLst>
                <a:tab pos="397408" algn="l"/>
              </a:tabLst>
            </a:pPr>
            <a:r>
              <a:rPr lang="pl-PL" sz="1400" dirty="0" err="1">
                <a:solidFill>
                  <a:schemeClr val="tx1">
                    <a:lumMod val="50000"/>
                  </a:schemeClr>
                </a:solidFill>
              </a:rPr>
              <a:t>Communication</a:t>
            </a:r>
            <a:r>
              <a:rPr lang="pl-PL" sz="1400" dirty="0">
                <a:solidFill>
                  <a:schemeClr val="tx1">
                    <a:lumMod val="50000"/>
                  </a:schemeClr>
                </a:solidFill>
              </a:rPr>
              <a:t> of the </a:t>
            </a:r>
            <a:r>
              <a:rPr lang="pl-PL" sz="1400" dirty="0" err="1">
                <a:solidFill>
                  <a:schemeClr val="tx1">
                    <a:lumMod val="50000"/>
                  </a:schemeClr>
                </a:solidFill>
              </a:rPr>
              <a:t>new</a:t>
            </a:r>
            <a:r>
              <a:rPr lang="pl-PL" sz="1400" dirty="0">
                <a:solidFill>
                  <a:schemeClr val="tx1">
                    <a:lumMod val="50000"/>
                  </a:schemeClr>
                </a:solidFill>
              </a:rPr>
              <a:t> </a:t>
            </a:r>
            <a:r>
              <a:rPr lang="pl-PL" sz="1400" dirty="0" err="1">
                <a:solidFill>
                  <a:schemeClr val="tx1">
                    <a:lumMod val="50000"/>
                  </a:schemeClr>
                </a:solidFill>
              </a:rPr>
              <a:t>travel</a:t>
            </a:r>
            <a:r>
              <a:rPr lang="pl-PL" sz="1400" dirty="0">
                <a:solidFill>
                  <a:schemeClr val="tx1">
                    <a:lumMod val="50000"/>
                  </a:schemeClr>
                </a:solidFill>
              </a:rPr>
              <a:t> </a:t>
            </a:r>
            <a:r>
              <a:rPr lang="pl-PL" sz="1400" dirty="0" err="1">
                <a:solidFill>
                  <a:schemeClr val="tx1">
                    <a:lumMod val="50000"/>
                  </a:schemeClr>
                </a:solidFill>
              </a:rPr>
              <a:t>options</a:t>
            </a:r>
            <a:r>
              <a:rPr lang="pl-PL" sz="1400" dirty="0">
                <a:solidFill>
                  <a:schemeClr val="tx1">
                    <a:lumMod val="50000"/>
                  </a:schemeClr>
                </a:solidFill>
              </a:rPr>
              <a:t> in </a:t>
            </a:r>
            <a:r>
              <a:rPr lang="pl-PL" sz="1400" dirty="0" err="1">
                <a:solidFill>
                  <a:schemeClr val="tx1">
                    <a:lumMod val="50000"/>
                  </a:schemeClr>
                </a:solidFill>
              </a:rPr>
              <a:t>Economy</a:t>
            </a:r>
            <a:r>
              <a:rPr lang="pl-PL" sz="1400" dirty="0">
                <a:solidFill>
                  <a:schemeClr val="tx1">
                    <a:lumMod val="50000"/>
                  </a:schemeClr>
                </a:solidFill>
              </a:rPr>
              <a:t> Class </a:t>
            </a:r>
            <a:r>
              <a:rPr lang="pl-PL" sz="1400" dirty="0" err="1">
                <a:solidFill>
                  <a:schemeClr val="tx1">
                    <a:lumMod val="50000"/>
                  </a:schemeClr>
                </a:solidFill>
              </a:rPr>
              <a:t>will</a:t>
            </a:r>
            <a:r>
              <a:rPr lang="pl-PL" sz="1400" dirty="0">
                <a:solidFill>
                  <a:schemeClr val="tx1">
                    <a:lumMod val="50000"/>
                  </a:schemeClr>
                </a:solidFill>
              </a:rPr>
              <a:t> </a:t>
            </a:r>
            <a:r>
              <a:rPr lang="pl-PL" sz="1400" dirty="0" err="1">
                <a:solidFill>
                  <a:schemeClr val="tx1">
                    <a:lumMod val="50000"/>
                  </a:schemeClr>
                </a:solidFill>
              </a:rPr>
              <a:t>create</a:t>
            </a:r>
            <a:r>
              <a:rPr lang="pl-PL" sz="1400" dirty="0">
                <a:solidFill>
                  <a:schemeClr val="tx1">
                    <a:lumMod val="50000"/>
                  </a:schemeClr>
                </a:solidFill>
              </a:rPr>
              <a:t> platform for </a:t>
            </a:r>
            <a:r>
              <a:rPr lang="pl-PL" sz="1400" dirty="0" err="1">
                <a:solidFill>
                  <a:schemeClr val="tx1">
                    <a:lumMod val="50000"/>
                  </a:schemeClr>
                </a:solidFill>
              </a:rPr>
              <a:t>communication</a:t>
            </a:r>
            <a:r>
              <a:rPr lang="pl-PL" sz="1400" dirty="0">
                <a:solidFill>
                  <a:schemeClr val="tx1">
                    <a:lumMod val="50000"/>
                  </a:schemeClr>
                </a:solidFill>
              </a:rPr>
              <a:t> of the </a:t>
            </a:r>
            <a:r>
              <a:rPr lang="pl-PL" sz="1400" dirty="0" err="1">
                <a:solidFill>
                  <a:schemeClr val="tx1">
                    <a:lumMod val="50000"/>
                  </a:schemeClr>
                </a:solidFill>
              </a:rPr>
              <a:t>benefits</a:t>
            </a:r>
            <a:r>
              <a:rPr lang="pl-PL" sz="1400" dirty="0">
                <a:solidFill>
                  <a:schemeClr val="tx1">
                    <a:lumMod val="50000"/>
                  </a:schemeClr>
                </a:solidFill>
              </a:rPr>
              <a:t> in the Premium </a:t>
            </a:r>
            <a:r>
              <a:rPr lang="pl-PL" sz="1400" dirty="0" err="1">
                <a:solidFill>
                  <a:schemeClr val="tx1">
                    <a:lumMod val="50000"/>
                  </a:schemeClr>
                </a:solidFill>
              </a:rPr>
              <a:t>Economy</a:t>
            </a:r>
            <a:r>
              <a:rPr lang="pl-PL" sz="1400" dirty="0">
                <a:solidFill>
                  <a:schemeClr val="tx1">
                    <a:lumMod val="50000"/>
                  </a:schemeClr>
                </a:solidFill>
              </a:rPr>
              <a:t> Class and Business Class</a:t>
            </a:r>
          </a:p>
          <a:p>
            <a:pPr marL="197829" indent="-197829">
              <a:spcAft>
                <a:spcPts val="662"/>
              </a:spcAft>
              <a:buClr>
                <a:srgbClr val="004B98"/>
              </a:buClr>
              <a:buFont typeface="Wingdings" panose="05000000000000000000" pitchFamily="2" charset="2"/>
              <a:buChar char="§"/>
              <a:tabLst>
                <a:tab pos="397408" algn="l"/>
              </a:tabLst>
            </a:pPr>
            <a:endParaRPr lang="pl-PL" sz="1400" dirty="0"/>
          </a:p>
          <a:p>
            <a:pPr marL="397408" indent="-199579">
              <a:spcAft>
                <a:spcPts val="662"/>
              </a:spcAft>
              <a:buClr>
                <a:srgbClr val="004B98"/>
              </a:buClr>
              <a:tabLst>
                <a:tab pos="397408" algn="l"/>
              </a:tabLst>
            </a:pPr>
            <a:endParaRPr lang="en-US" sz="1400" dirty="0">
              <a:solidFill>
                <a:srgbClr val="4D4D4D"/>
              </a:solidFill>
            </a:endParaRPr>
          </a:p>
        </p:txBody>
      </p:sp>
      <p:sp>
        <p:nvSpPr>
          <p:cNvPr id="5" name="Prostokąt 4"/>
          <p:cNvSpPr/>
          <p:nvPr/>
        </p:nvSpPr>
        <p:spPr>
          <a:xfrm>
            <a:off x="5225142" y="1045029"/>
            <a:ext cx="1291772" cy="5544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rotWithShape="1">
          <a:blip r:embed="rId8"/>
          <a:srcRect r="34508"/>
          <a:stretch/>
        </p:blipFill>
        <p:spPr>
          <a:xfrm>
            <a:off x="1088571" y="1617856"/>
            <a:ext cx="5014686" cy="5367562"/>
          </a:xfrm>
          <a:prstGeom prst="rect">
            <a:avLst/>
          </a:prstGeom>
        </p:spPr>
      </p:pic>
      <p:sp>
        <p:nvSpPr>
          <p:cNvPr id="7" name="Prostokąt 6"/>
          <p:cNvSpPr/>
          <p:nvPr/>
        </p:nvSpPr>
        <p:spPr>
          <a:xfrm>
            <a:off x="5126059" y="1619937"/>
            <a:ext cx="1276997" cy="4969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114822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38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is-IS" sz="2400" dirty="0"/>
              <a:t>…AND ORGANISE ENTIRETY OF LOT’S OFFER TO THE CUSTOMER </a:t>
            </a:r>
            <a:endParaRPr lang="pl-PL" sz="2400" dirty="0"/>
          </a:p>
        </p:txBody>
      </p:sp>
      <p:sp>
        <p:nvSpPr>
          <p:cNvPr id="2" name="pole tekstowe 1"/>
          <p:cNvSpPr txBox="1"/>
          <p:nvPr/>
        </p:nvSpPr>
        <p:spPr>
          <a:xfrm>
            <a:off x="2159772" y="1268569"/>
            <a:ext cx="2852049" cy="304713"/>
          </a:xfrm>
          <a:prstGeom prst="rect">
            <a:avLst/>
          </a:prstGeom>
          <a:noFill/>
        </p:spPr>
        <p:txBody>
          <a:bodyPr wrap="square" lIns="88404" tIns="44203" rIns="88404" bIns="44203" rtlCol="0">
            <a:spAutoFit/>
          </a:bodyPr>
          <a:lstStyle/>
          <a:p>
            <a:pPr algn="ctr"/>
            <a:r>
              <a:rPr lang="pl-PL" sz="1400" b="1" dirty="0">
                <a:solidFill>
                  <a:srgbClr val="015B99"/>
                </a:solidFill>
              </a:rPr>
              <a:t>VALUE-ADDED BUNDLES</a:t>
            </a:r>
            <a:endParaRPr lang="en-US" sz="1400" b="1" dirty="0">
              <a:solidFill>
                <a:srgbClr val="015B99"/>
              </a:solidFill>
            </a:endParaRPr>
          </a:p>
        </p:txBody>
      </p:sp>
      <p:sp>
        <p:nvSpPr>
          <p:cNvPr id="7" name="pole tekstowe 6"/>
          <p:cNvSpPr txBox="1"/>
          <p:nvPr/>
        </p:nvSpPr>
        <p:spPr>
          <a:xfrm>
            <a:off x="4906195" y="1053124"/>
            <a:ext cx="3908359" cy="520157"/>
          </a:xfrm>
          <a:prstGeom prst="rect">
            <a:avLst/>
          </a:prstGeom>
          <a:noFill/>
        </p:spPr>
        <p:txBody>
          <a:bodyPr wrap="square" lIns="88404" tIns="44203" rIns="88404" bIns="44203" rtlCol="0">
            <a:spAutoFit/>
          </a:bodyPr>
          <a:lstStyle/>
          <a:p>
            <a:pPr algn="ctr"/>
            <a:r>
              <a:rPr lang="pl-PL" sz="1400" b="1" dirty="0">
                <a:solidFill>
                  <a:schemeClr val="bg1">
                    <a:lumMod val="50000"/>
                  </a:schemeClr>
                </a:solidFill>
              </a:rPr>
              <a:t>THE OFFER IN PREMIUM ECONOMY AND BUSINESS CLASS REMAINS UNCHANGED</a:t>
            </a:r>
            <a:endParaRPr lang="en-US" sz="1400" b="1" dirty="0">
              <a:solidFill>
                <a:schemeClr val="bg1">
                  <a:lumMod val="50000"/>
                </a:schemeClr>
              </a:solidFill>
            </a:endParaRPr>
          </a:p>
        </p:txBody>
      </p:sp>
      <p:pic>
        <p:nvPicPr>
          <p:cNvPr id="6" name="Obraz 5"/>
          <p:cNvPicPr>
            <a:picLocks noChangeAspect="1"/>
          </p:cNvPicPr>
          <p:nvPr/>
        </p:nvPicPr>
        <p:blipFill>
          <a:blip r:embed="rId8"/>
          <a:stretch>
            <a:fillRect/>
          </a:stretch>
        </p:blipFill>
        <p:spPr>
          <a:xfrm>
            <a:off x="1079884" y="1631338"/>
            <a:ext cx="7652621" cy="5364548"/>
          </a:xfrm>
          <a:prstGeom prst="rect">
            <a:avLst/>
          </a:prstGeom>
        </p:spPr>
      </p:pic>
      <p:sp>
        <p:nvSpPr>
          <p:cNvPr id="9"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89513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iekt 68" hidden="1"/>
          <p:cNvGraphicFramePr>
            <a:graphicFrameLocks noChangeAspect="1"/>
          </p:cNvGraphicFramePr>
          <p:nvPr>
            <p:custDataLst>
              <p:tags r:id="rId2"/>
            </p:custDataLst>
            <p:extLst>
              <p:ext uri="{D42A27DB-BD31-4B8C-83A1-F6EECF244321}">
                <p14:modId xmlns:p14="http://schemas.microsoft.com/office/powerpoint/2010/main" val="1106534075"/>
              </p:ext>
            </p:extLst>
          </p:nvPr>
        </p:nvGraphicFramePr>
        <p:xfrm>
          <a:off x="303919" y="1590"/>
          <a:ext cx="1498" cy="1587"/>
        </p:xfrm>
        <a:graphic>
          <a:graphicData uri="http://schemas.openxmlformats.org/presentationml/2006/ole">
            <mc:AlternateContent xmlns:mc="http://schemas.openxmlformats.org/markup-compatibility/2006">
              <mc:Choice xmlns:v="urn:schemas-microsoft-com:vml" Requires="v">
                <p:oleObj spid="_x0000_s16490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303919" y="1590"/>
                        <a:ext cx="1498" cy="1587"/>
                      </a:xfrm>
                      <a:prstGeom prst="rect">
                        <a:avLst/>
                      </a:prstGeom>
                    </p:spPr>
                  </p:pic>
                </p:oleObj>
              </mc:Fallback>
            </mc:AlternateContent>
          </a:graphicData>
        </a:graphic>
      </p:graphicFrame>
      <p:sp>
        <p:nvSpPr>
          <p:cNvPr id="7" name="Prostokąt 6"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pl-PL" sz="1323" dirty="0">
              <a:latin typeface="Calibri" panose="020F0502020204030204" pitchFamily="34" charset="0"/>
              <a:sym typeface="Calibri" panose="020F0502020204030204" pitchFamily="34" charset="0"/>
            </a:endParaRPr>
          </a:p>
        </p:txBody>
      </p:sp>
      <p:sp>
        <p:nvSpPr>
          <p:cNvPr id="2" name="Symbol zastępczy zawartości 1"/>
          <p:cNvSpPr>
            <a:spLocks noGrp="1"/>
          </p:cNvSpPr>
          <p:nvPr>
            <p:ph sz="quarter" idx="10"/>
          </p:nvPr>
        </p:nvSpPr>
        <p:spPr>
          <a:xfrm>
            <a:off x="930523" y="270360"/>
            <a:ext cx="8667767" cy="484533"/>
          </a:xfrm>
        </p:spPr>
        <p:txBody>
          <a:bodyPr anchor="ctr">
            <a:noAutofit/>
          </a:bodyPr>
          <a:lstStyle/>
          <a:p>
            <a:r>
              <a:rPr lang="pl-PL" sz="1985" dirty="0"/>
              <a:t>RECOGNITION OF THE KEY NEEDS OF THE GROUPS OF CLIENTS WAS KEY IN CREATION OF THE NEW FARES</a:t>
            </a:r>
          </a:p>
        </p:txBody>
      </p:sp>
      <p:sp>
        <p:nvSpPr>
          <p:cNvPr id="13" name="pole tekstowe 78"/>
          <p:cNvSpPr txBox="1"/>
          <p:nvPr/>
        </p:nvSpPr>
        <p:spPr>
          <a:xfrm>
            <a:off x="397734" y="2100263"/>
            <a:ext cx="1615858"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err="1">
                <a:solidFill>
                  <a:srgbClr val="4D4D4D"/>
                </a:solidFill>
              </a:rPr>
              <a:t>Pragmatic</a:t>
            </a:r>
            <a:r>
              <a:rPr lang="pl-PL" sz="1400" b="1" dirty="0">
                <a:solidFill>
                  <a:srgbClr val="4D4D4D"/>
                </a:solidFill>
              </a:rPr>
              <a:t> </a:t>
            </a:r>
            <a:br>
              <a:rPr lang="pl-PL" sz="1400" b="1" dirty="0">
                <a:solidFill>
                  <a:srgbClr val="4D4D4D"/>
                </a:solidFill>
              </a:rPr>
            </a:br>
            <a:r>
              <a:rPr lang="pl-PL" sz="1400" b="1" dirty="0" err="1">
                <a:solidFill>
                  <a:srgbClr val="4D4D4D"/>
                </a:solidFill>
              </a:rPr>
              <a:t>Commuters</a:t>
            </a:r>
            <a:endParaRPr lang="pl-PL" sz="1400" b="1" dirty="0">
              <a:solidFill>
                <a:srgbClr val="4D4D4D"/>
              </a:solidFill>
            </a:endParaRPr>
          </a:p>
        </p:txBody>
      </p:sp>
      <p:sp>
        <p:nvSpPr>
          <p:cNvPr id="14" name="pole tekstowe 78"/>
          <p:cNvSpPr txBox="1"/>
          <p:nvPr/>
        </p:nvSpPr>
        <p:spPr>
          <a:xfrm>
            <a:off x="1993266" y="2100263"/>
            <a:ext cx="1576533"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a:solidFill>
                  <a:srgbClr val="4D4D4D"/>
                </a:solidFill>
              </a:rPr>
              <a:t>Middle-Class </a:t>
            </a:r>
            <a:br>
              <a:rPr lang="pl-PL" sz="1400" b="1" dirty="0">
                <a:solidFill>
                  <a:srgbClr val="4D4D4D"/>
                </a:solidFill>
              </a:rPr>
            </a:br>
            <a:r>
              <a:rPr lang="pl-PL" sz="1400" b="1" dirty="0" err="1">
                <a:solidFill>
                  <a:srgbClr val="4D4D4D"/>
                </a:solidFill>
              </a:rPr>
              <a:t>Tourists</a:t>
            </a:r>
            <a:endParaRPr lang="pl-PL" sz="1400" b="1" dirty="0">
              <a:solidFill>
                <a:srgbClr val="4D4D4D"/>
              </a:solidFill>
            </a:endParaRPr>
          </a:p>
        </p:txBody>
      </p:sp>
      <p:sp>
        <p:nvSpPr>
          <p:cNvPr id="15" name="pole tekstowe 78"/>
          <p:cNvSpPr txBox="1"/>
          <p:nvPr/>
        </p:nvSpPr>
        <p:spPr>
          <a:xfrm>
            <a:off x="3549220" y="2100263"/>
            <a:ext cx="1532732"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err="1">
                <a:solidFill>
                  <a:srgbClr val="4D4D4D"/>
                </a:solidFill>
              </a:rPr>
              <a:t>Spontaneous</a:t>
            </a:r>
            <a:r>
              <a:rPr lang="pl-PL" sz="1400" b="1" dirty="0">
                <a:solidFill>
                  <a:srgbClr val="4D4D4D"/>
                </a:solidFill>
              </a:rPr>
              <a:t> </a:t>
            </a:r>
            <a:r>
              <a:rPr lang="pl-PL" sz="1400" b="1" dirty="0" err="1">
                <a:solidFill>
                  <a:srgbClr val="4D4D4D"/>
                </a:solidFill>
              </a:rPr>
              <a:t>Travellers</a:t>
            </a:r>
            <a:endParaRPr lang="pl-PL" sz="1400" b="1" dirty="0">
              <a:solidFill>
                <a:srgbClr val="4D4D4D"/>
              </a:solidFill>
            </a:endParaRPr>
          </a:p>
        </p:txBody>
      </p:sp>
      <p:sp>
        <p:nvSpPr>
          <p:cNvPr id="16" name="pole tekstowe 78"/>
          <p:cNvSpPr txBox="1"/>
          <p:nvPr/>
        </p:nvSpPr>
        <p:spPr>
          <a:xfrm>
            <a:off x="5315079" y="2100263"/>
            <a:ext cx="1661383"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err="1">
                <a:solidFill>
                  <a:srgbClr val="4D4D4D"/>
                </a:solidFill>
              </a:rPr>
              <a:t>Circumstantial</a:t>
            </a:r>
            <a:r>
              <a:rPr lang="pl-PL" sz="1400" b="1" dirty="0">
                <a:solidFill>
                  <a:srgbClr val="4D4D4D"/>
                </a:solidFill>
              </a:rPr>
              <a:t/>
            </a:r>
            <a:br>
              <a:rPr lang="pl-PL" sz="1400" b="1" dirty="0">
                <a:solidFill>
                  <a:srgbClr val="4D4D4D"/>
                </a:solidFill>
              </a:rPr>
            </a:br>
            <a:r>
              <a:rPr lang="pl-PL" sz="1400" b="1" dirty="0">
                <a:solidFill>
                  <a:srgbClr val="4D4D4D"/>
                </a:solidFill>
              </a:rPr>
              <a:t> </a:t>
            </a:r>
            <a:r>
              <a:rPr lang="pl-PL" sz="1400" b="1" dirty="0" err="1">
                <a:solidFill>
                  <a:srgbClr val="4D4D4D"/>
                </a:solidFill>
              </a:rPr>
              <a:t>Visitors</a:t>
            </a:r>
            <a:endParaRPr lang="pl-PL" sz="1400" b="1" dirty="0">
              <a:solidFill>
                <a:srgbClr val="4D4D4D"/>
              </a:solidFill>
            </a:endParaRPr>
          </a:p>
        </p:txBody>
      </p:sp>
      <p:sp>
        <p:nvSpPr>
          <p:cNvPr id="17" name="pole tekstowe 78"/>
          <p:cNvSpPr txBox="1"/>
          <p:nvPr/>
        </p:nvSpPr>
        <p:spPr>
          <a:xfrm>
            <a:off x="6898099" y="2100263"/>
            <a:ext cx="1615843"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err="1">
                <a:solidFill>
                  <a:srgbClr val="4D4D4D"/>
                </a:solidFill>
              </a:rPr>
              <a:t>Corporate</a:t>
            </a:r>
            <a:r>
              <a:rPr lang="pl-PL" sz="1400" b="1" dirty="0">
                <a:solidFill>
                  <a:srgbClr val="4D4D4D"/>
                </a:solidFill>
              </a:rPr>
              <a:t> </a:t>
            </a:r>
            <a:br>
              <a:rPr lang="pl-PL" sz="1400" b="1" dirty="0">
                <a:solidFill>
                  <a:srgbClr val="4D4D4D"/>
                </a:solidFill>
              </a:rPr>
            </a:br>
            <a:r>
              <a:rPr lang="pl-PL" sz="1400" b="1" dirty="0" err="1">
                <a:solidFill>
                  <a:srgbClr val="4D4D4D"/>
                </a:solidFill>
              </a:rPr>
              <a:t>Travellers</a:t>
            </a:r>
            <a:endParaRPr lang="pl-PL" sz="1400" b="1" dirty="0">
              <a:solidFill>
                <a:srgbClr val="4D4D4D"/>
              </a:solidFill>
            </a:endParaRPr>
          </a:p>
        </p:txBody>
      </p:sp>
      <p:sp>
        <p:nvSpPr>
          <p:cNvPr id="18" name="pole tekstowe 78"/>
          <p:cNvSpPr txBox="1"/>
          <p:nvPr/>
        </p:nvSpPr>
        <p:spPr>
          <a:xfrm>
            <a:off x="8480730" y="2185988"/>
            <a:ext cx="1820641" cy="520157"/>
          </a:xfrm>
          <a:prstGeom prst="rect">
            <a:avLst/>
          </a:prstGeom>
          <a:noFill/>
        </p:spPr>
        <p:txBody>
          <a:bodyPr wrap="square" lIns="88404" tIns="44203" rIns="88404" bIns="44203" rtlCol="0">
            <a:spAutoFit/>
          </a:bodyPr>
          <a:lstStyle>
            <a:defPPr>
              <a:defRPr lang="pl-PL"/>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a:lstStyle>
          <a:p>
            <a:pPr algn="ctr"/>
            <a:r>
              <a:rPr lang="pl-PL" sz="1400" b="1" dirty="0" err="1">
                <a:solidFill>
                  <a:srgbClr val="4D4D4D"/>
                </a:solidFill>
              </a:rPr>
              <a:t>Occasional</a:t>
            </a:r>
            <a:r>
              <a:rPr lang="pl-PL" sz="1400" b="1" dirty="0">
                <a:solidFill>
                  <a:srgbClr val="4D4D4D"/>
                </a:solidFill>
              </a:rPr>
              <a:t> </a:t>
            </a:r>
            <a:br>
              <a:rPr lang="pl-PL" sz="1400" b="1" dirty="0">
                <a:solidFill>
                  <a:srgbClr val="4D4D4D"/>
                </a:solidFill>
              </a:rPr>
            </a:br>
            <a:r>
              <a:rPr lang="pl-PL" sz="1400" b="1" dirty="0">
                <a:solidFill>
                  <a:srgbClr val="4D4D4D"/>
                </a:solidFill>
              </a:rPr>
              <a:t>Business </a:t>
            </a:r>
            <a:r>
              <a:rPr lang="pl-PL" sz="1400" b="1" dirty="0" err="1">
                <a:solidFill>
                  <a:srgbClr val="4D4D4D"/>
                </a:solidFill>
              </a:rPr>
              <a:t>Flyer</a:t>
            </a:r>
            <a:endParaRPr lang="pl-PL" sz="1400" b="1" dirty="0">
              <a:solidFill>
                <a:srgbClr val="4D4D4D"/>
              </a:solidFill>
            </a:endParaRPr>
          </a:p>
        </p:txBody>
      </p:sp>
      <p:graphicFrame>
        <p:nvGraphicFramePr>
          <p:cNvPr id="3" name="Obiekt 2"/>
          <p:cNvGraphicFramePr>
            <a:graphicFrameLocks/>
          </p:cNvGraphicFramePr>
          <p:nvPr>
            <p:custDataLst>
              <p:tags r:id="rId4"/>
            </p:custDataLst>
            <p:extLst>
              <p:ext uri="{D42A27DB-BD31-4B8C-83A1-F6EECF244321}">
                <p14:modId xmlns:p14="http://schemas.microsoft.com/office/powerpoint/2010/main" val="3664559601"/>
              </p:ext>
            </p:extLst>
          </p:nvPr>
        </p:nvGraphicFramePr>
        <p:xfrm>
          <a:off x="152399" y="990600"/>
          <a:ext cx="10382196" cy="914535"/>
        </p:xfrm>
        <a:graphic>
          <a:graphicData uri="http://schemas.openxmlformats.org/presentationml/2006/ole">
            <mc:AlternateContent xmlns:mc="http://schemas.openxmlformats.org/markup-compatibility/2006">
              <mc:Choice xmlns:v="urn:schemas-microsoft-com:vml" Requires="v">
                <p:oleObj spid="_x0000_s164901" name="Chart" r:id="rId14" imgW="10382196" imgH="914535" progId="MSGraph.Chart.8">
                  <p:embed followColorScheme="full"/>
                </p:oleObj>
              </mc:Choice>
              <mc:Fallback>
                <p:oleObj name="Chart" r:id="rId14" imgW="10382196" imgH="914535" progId="MSGraph.Chart.8">
                  <p:embed followColorScheme="full"/>
                  <p:pic>
                    <p:nvPicPr>
                      <p:cNvPr id="0" name=""/>
                      <p:cNvPicPr/>
                      <p:nvPr/>
                    </p:nvPicPr>
                    <p:blipFill>
                      <a:blip r:embed="rId15"/>
                      <a:stretch>
                        <a:fillRect/>
                      </a:stretch>
                    </p:blipFill>
                    <p:spPr>
                      <a:xfrm>
                        <a:off x="152399" y="990600"/>
                        <a:ext cx="10382196" cy="914535"/>
                      </a:xfrm>
                      <a:prstGeom prst="rect">
                        <a:avLst/>
                      </a:prstGeom>
                    </p:spPr>
                  </p:pic>
                </p:oleObj>
              </mc:Fallback>
            </mc:AlternateContent>
          </a:graphicData>
        </a:graphic>
      </p:graphicFrame>
      <p:sp>
        <p:nvSpPr>
          <p:cNvPr id="42" name="Prostokąt 41"/>
          <p:cNvSpPr/>
          <p:nvPr>
            <p:custDataLst>
              <p:tags r:id="rId5"/>
            </p:custDataLst>
          </p:nvPr>
        </p:nvSpPr>
        <p:spPr bwMode="gray">
          <a:xfrm>
            <a:off x="3630613" y="1338263"/>
            <a:ext cx="339725"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66638660-EF99-4EB2-881C-2E566632872B}" type="datetime'''''''''''2''''''''''''''''''''''''''''''2''''''''''''%'">
              <a:rPr lang="pl-PL" altLang="en-US" sz="1323">
                <a:solidFill>
                  <a:schemeClr val="tx1"/>
                </a:solidFill>
              </a:rPr>
              <a:pPr/>
              <a:t>22%</a:t>
            </a:fld>
            <a:endParaRPr lang="pl-PL" sz="1323">
              <a:solidFill>
                <a:schemeClr val="tx1"/>
              </a:solidFill>
              <a:sym typeface="+mn-lt"/>
            </a:endParaRPr>
          </a:p>
        </p:txBody>
      </p:sp>
      <p:sp>
        <p:nvSpPr>
          <p:cNvPr id="45" name="Prostokąt 44"/>
          <p:cNvSpPr/>
          <p:nvPr>
            <p:custDataLst>
              <p:tags r:id="rId6"/>
            </p:custDataLst>
          </p:nvPr>
        </p:nvSpPr>
        <p:spPr bwMode="gray">
          <a:xfrm>
            <a:off x="8602663" y="1338263"/>
            <a:ext cx="254000"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6BCE7BE0-83B9-4F0F-946F-5B1185629746}" type="datetime'6''''%'''''''''''''''''''''''''''">
              <a:rPr lang="pl-PL" altLang="en-US" sz="1323">
                <a:solidFill>
                  <a:schemeClr val="bg1"/>
                </a:solidFill>
              </a:rPr>
              <a:pPr/>
              <a:t>6%</a:t>
            </a:fld>
            <a:endParaRPr lang="pl-PL" sz="1323">
              <a:solidFill>
                <a:schemeClr val="bg1"/>
              </a:solidFill>
              <a:sym typeface="+mn-lt"/>
            </a:endParaRPr>
          </a:p>
        </p:txBody>
      </p:sp>
      <p:sp>
        <p:nvSpPr>
          <p:cNvPr id="46" name="Prostokąt 45"/>
          <p:cNvSpPr/>
          <p:nvPr>
            <p:custDataLst>
              <p:tags r:id="rId7"/>
            </p:custDataLst>
          </p:nvPr>
        </p:nvSpPr>
        <p:spPr bwMode="gray">
          <a:xfrm>
            <a:off x="9564688" y="1338263"/>
            <a:ext cx="339725"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22BA1CEE-3428-45B1-B8AA-56C002BD275E}" type="datetime'''''14''''''''''''%'''''''''''''''''''''''''''''''''''''''''">
              <a:rPr lang="pl-PL" altLang="en-US" sz="1323">
                <a:solidFill>
                  <a:schemeClr val="bg1"/>
                </a:solidFill>
              </a:rPr>
              <a:pPr/>
              <a:t>14%</a:t>
            </a:fld>
            <a:endParaRPr lang="pl-PL" sz="1323" dirty="0">
              <a:solidFill>
                <a:schemeClr val="bg1"/>
              </a:solidFill>
              <a:sym typeface="+mn-lt"/>
            </a:endParaRPr>
          </a:p>
        </p:txBody>
      </p:sp>
      <p:sp>
        <p:nvSpPr>
          <p:cNvPr id="41" name="Prostokąt 40"/>
          <p:cNvSpPr/>
          <p:nvPr>
            <p:custDataLst>
              <p:tags r:id="rId8"/>
            </p:custDataLst>
          </p:nvPr>
        </p:nvSpPr>
        <p:spPr bwMode="gray">
          <a:xfrm>
            <a:off x="1316038" y="1338263"/>
            <a:ext cx="339725"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C91DEE8F-40BC-4E46-82DB-8DDB24A7F146}" type="datetime'''''''2''''''''''''''''''''''''''''''''4''''''''%'''''''''''">
              <a:rPr lang="pl-PL" altLang="en-US" sz="1323">
                <a:solidFill>
                  <a:schemeClr val="tx1"/>
                </a:solidFill>
              </a:rPr>
              <a:pPr/>
              <a:t>24%</a:t>
            </a:fld>
            <a:endParaRPr lang="pl-PL" sz="1323" dirty="0">
              <a:solidFill>
                <a:schemeClr val="tx1"/>
              </a:solidFill>
              <a:sym typeface="+mn-lt"/>
            </a:endParaRPr>
          </a:p>
        </p:txBody>
      </p:sp>
      <p:sp>
        <p:nvSpPr>
          <p:cNvPr id="43" name="Prostokąt 42"/>
          <p:cNvSpPr/>
          <p:nvPr>
            <p:custDataLst>
              <p:tags r:id="rId9"/>
            </p:custDataLst>
          </p:nvPr>
        </p:nvSpPr>
        <p:spPr bwMode="gray">
          <a:xfrm>
            <a:off x="5840413" y="1338263"/>
            <a:ext cx="339725"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21C7D062-95AF-4FFF-BC61-6282636E0F5F}" type="datetime'''''''''''''''''''''''''''''''''''22''''''''''''''''''''%'''''">
              <a:rPr lang="pl-PL" altLang="en-US" sz="1323">
                <a:solidFill>
                  <a:schemeClr val="bg1"/>
                </a:solidFill>
              </a:rPr>
              <a:pPr/>
              <a:t>22%</a:t>
            </a:fld>
            <a:endParaRPr lang="pl-PL" sz="1323">
              <a:solidFill>
                <a:schemeClr val="bg1"/>
              </a:solidFill>
              <a:sym typeface="+mn-lt"/>
            </a:endParaRPr>
          </a:p>
        </p:txBody>
      </p:sp>
      <p:sp>
        <p:nvSpPr>
          <p:cNvPr id="44" name="Prostokąt 43"/>
          <p:cNvSpPr/>
          <p:nvPr>
            <p:custDataLst>
              <p:tags r:id="rId10"/>
            </p:custDataLst>
          </p:nvPr>
        </p:nvSpPr>
        <p:spPr bwMode="gray">
          <a:xfrm>
            <a:off x="7602538" y="1338263"/>
            <a:ext cx="339725" cy="201613"/>
          </a:xfrm>
          <a:prstGeom prst="rect">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4557" tIns="0" rIns="24557" bIns="0" numCol="1" spcCol="0" rtlCol="0" fromWordArt="0" anchor="ctr" anchorCtr="0" forceAA="0" compatLnSpc="1">
            <a:prstTxWarp prst="textNoShape">
              <a:avLst/>
            </a:prstTxWarp>
            <a:noAutofit/>
          </a:bodyPr>
          <a:lstStyle/>
          <a:p>
            <a:pPr algn="ctr">
              <a:spcBef>
                <a:spcPct val="0"/>
              </a:spcBef>
              <a:spcAft>
                <a:spcPct val="0"/>
              </a:spcAft>
            </a:pPr>
            <a:fld id="{6F4F5F07-D602-4DFF-B166-ED3805FCC4E4}" type="datetime'''''''''1''''3''''''''''''''''''''''''%'''''''''''''''">
              <a:rPr lang="pl-PL" altLang="en-US" sz="1323">
                <a:solidFill>
                  <a:schemeClr val="bg1"/>
                </a:solidFill>
              </a:rPr>
              <a:pPr/>
              <a:t>13%</a:t>
            </a:fld>
            <a:endParaRPr lang="pl-PL" sz="1323">
              <a:solidFill>
                <a:schemeClr val="bg1"/>
              </a:solidFill>
              <a:sym typeface="+mn-lt"/>
            </a:endParaRPr>
          </a:p>
        </p:txBody>
      </p:sp>
      <p:cxnSp>
        <p:nvCxnSpPr>
          <p:cNvPr id="66" name="Łącznik łamany 65"/>
          <p:cNvCxnSpPr>
            <a:endCxn id="13" idx="0"/>
          </p:cNvCxnSpPr>
          <p:nvPr/>
        </p:nvCxnSpPr>
        <p:spPr>
          <a:xfrm rot="10800000" flipV="1">
            <a:off x="1205663" y="1704975"/>
            <a:ext cx="498580" cy="39528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Łącznik łamany 67"/>
          <p:cNvCxnSpPr>
            <a:endCxn id="14" idx="0"/>
          </p:cNvCxnSpPr>
          <p:nvPr/>
        </p:nvCxnSpPr>
        <p:spPr>
          <a:xfrm rot="10800000" flipV="1">
            <a:off x="2781533" y="1704975"/>
            <a:ext cx="1106312" cy="39528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Łącznik łamany 70"/>
          <p:cNvCxnSpPr>
            <a:endCxn id="15" idx="0"/>
          </p:cNvCxnSpPr>
          <p:nvPr/>
        </p:nvCxnSpPr>
        <p:spPr>
          <a:xfrm rot="10800000" flipV="1">
            <a:off x="4315586" y="1704975"/>
            <a:ext cx="1657014" cy="39528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Łącznik łamany 73"/>
          <p:cNvCxnSpPr>
            <a:endCxn id="16" idx="0"/>
          </p:cNvCxnSpPr>
          <p:nvPr/>
        </p:nvCxnSpPr>
        <p:spPr>
          <a:xfrm rot="10800000" flipV="1">
            <a:off x="6145771" y="1704975"/>
            <a:ext cx="1489236" cy="39528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Łącznik łamany 76"/>
          <p:cNvCxnSpPr>
            <a:endCxn id="17" idx="0"/>
          </p:cNvCxnSpPr>
          <p:nvPr/>
        </p:nvCxnSpPr>
        <p:spPr>
          <a:xfrm rot="10800000" flipV="1">
            <a:off x="7706022" y="1704975"/>
            <a:ext cx="832837" cy="39528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Łącznik łamany 79"/>
          <p:cNvCxnSpPr>
            <a:endCxn id="18" idx="0"/>
          </p:cNvCxnSpPr>
          <p:nvPr/>
        </p:nvCxnSpPr>
        <p:spPr>
          <a:xfrm rot="5400000">
            <a:off x="9362654" y="1898472"/>
            <a:ext cx="315913" cy="259118"/>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pole tekstowe 82"/>
          <p:cNvSpPr txBox="1"/>
          <p:nvPr/>
        </p:nvSpPr>
        <p:spPr>
          <a:xfrm>
            <a:off x="446195" y="2654300"/>
            <a:ext cx="1642548" cy="4475085"/>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29" dirty="0">
                <a:solidFill>
                  <a:srgbClr val="000000"/>
                </a:solidFill>
              </a:rPr>
              <a:t>Travel </a:t>
            </a:r>
            <a:r>
              <a:rPr lang="pl-PL" sz="1300" kern="0" spc="-29" dirty="0" err="1">
                <a:solidFill>
                  <a:srgbClr val="000000"/>
                </a:solidFill>
              </a:rPr>
              <a:t>frequently</a:t>
            </a:r>
            <a:r>
              <a:rPr lang="pl-PL" sz="1300" kern="0" spc="-29" dirty="0">
                <a:solidFill>
                  <a:srgbClr val="000000"/>
                </a:solidFill>
              </a:rPr>
              <a:t> for </a:t>
            </a:r>
            <a:r>
              <a:rPr lang="pl-PL" sz="1300" kern="0" spc="-29" dirty="0" err="1">
                <a:solidFill>
                  <a:srgbClr val="000000"/>
                </a:solidFill>
              </a:rPr>
              <a:t>economic</a:t>
            </a:r>
            <a:r>
              <a:rPr lang="pl-PL" sz="1300" kern="0" spc="-29" dirty="0">
                <a:solidFill>
                  <a:srgbClr val="000000"/>
                </a:solidFill>
              </a:rPr>
              <a:t> </a:t>
            </a:r>
            <a:r>
              <a:rPr lang="pl-PL" sz="1300" kern="0" spc="-29" dirty="0" err="1">
                <a:solidFill>
                  <a:srgbClr val="000000"/>
                </a:solidFill>
              </a:rPr>
              <a:t>purposes</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Their</a:t>
            </a:r>
            <a:r>
              <a:rPr lang="pl-PL" sz="1300" kern="0" spc="-29" dirty="0">
                <a:solidFill>
                  <a:srgbClr val="000000"/>
                </a:solidFill>
              </a:rPr>
              <a:t> </a:t>
            </a:r>
            <a:r>
              <a:rPr lang="pl-PL" sz="1300" kern="0" spc="-29" dirty="0" err="1">
                <a:solidFill>
                  <a:srgbClr val="000000"/>
                </a:solidFill>
              </a:rPr>
              <a:t>default</a:t>
            </a:r>
            <a:r>
              <a:rPr lang="pl-PL" sz="1300" kern="0" spc="-29" dirty="0">
                <a:solidFill>
                  <a:srgbClr val="000000"/>
                </a:solidFill>
              </a:rPr>
              <a:t> </a:t>
            </a:r>
            <a:r>
              <a:rPr lang="pl-PL" sz="1300" kern="0" spc="-29" dirty="0" err="1">
                <a:solidFill>
                  <a:srgbClr val="000000"/>
                </a:solidFill>
              </a:rPr>
              <a:t>brand</a:t>
            </a:r>
            <a:r>
              <a:rPr lang="pl-PL" sz="1300" kern="0" spc="-29" dirty="0">
                <a:solidFill>
                  <a:srgbClr val="000000"/>
                </a:solidFill>
              </a:rPr>
              <a:t> </a:t>
            </a:r>
            <a:r>
              <a:rPr lang="pl-PL" sz="1300" kern="0" spc="-29" dirty="0" err="1">
                <a:solidFill>
                  <a:srgbClr val="000000"/>
                </a:solidFill>
              </a:rPr>
              <a:t>is</a:t>
            </a:r>
            <a:r>
              <a:rPr lang="pl-PL" sz="1300" kern="0" spc="-29" dirty="0">
                <a:solidFill>
                  <a:srgbClr val="000000"/>
                </a:solidFill>
              </a:rPr>
              <a:t> </a:t>
            </a:r>
            <a:r>
              <a:rPr lang="pl-PL" sz="1300" kern="0" spc="-29" dirty="0" err="1">
                <a:solidFill>
                  <a:srgbClr val="000000"/>
                </a:solidFill>
              </a:rPr>
              <a:t>Ryanair</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Sensitive</a:t>
            </a:r>
            <a:r>
              <a:rPr lang="pl-PL" sz="1300" kern="0" spc="-29" dirty="0">
                <a:solidFill>
                  <a:srgbClr val="000000"/>
                </a:solidFill>
              </a:rPr>
              <a:t> to </a:t>
            </a:r>
            <a:r>
              <a:rPr lang="pl-PL" sz="1300" kern="0" spc="-29" dirty="0" err="1">
                <a:solidFill>
                  <a:srgbClr val="000000"/>
                </a:solidFill>
              </a:rPr>
              <a:t>price</a:t>
            </a:r>
            <a:r>
              <a:rPr lang="pl-PL" sz="1300" kern="0" spc="-29" dirty="0">
                <a:solidFill>
                  <a:srgbClr val="000000"/>
                </a:solidFill>
              </a:rPr>
              <a:t>, </a:t>
            </a:r>
            <a:r>
              <a:rPr lang="pl-PL" sz="1300" kern="0" spc="-29" dirty="0" err="1">
                <a:solidFill>
                  <a:srgbClr val="000000"/>
                </a:solidFill>
              </a:rPr>
              <a:t>they</a:t>
            </a:r>
            <a:r>
              <a:rPr lang="pl-PL" sz="1300" kern="0" spc="-29" dirty="0">
                <a:solidFill>
                  <a:srgbClr val="000000"/>
                </a:solidFill>
              </a:rPr>
              <a:t> </a:t>
            </a:r>
            <a:r>
              <a:rPr lang="pl-PL" sz="1300" kern="0" spc="-29" dirty="0" err="1">
                <a:solidFill>
                  <a:srgbClr val="000000"/>
                </a:solidFill>
              </a:rPr>
              <a:t>are</a:t>
            </a:r>
            <a:r>
              <a:rPr lang="pl-PL" sz="1300" kern="0" spc="-29" dirty="0">
                <a:solidFill>
                  <a:srgbClr val="000000"/>
                </a:solidFill>
              </a:rPr>
              <a:t> not </a:t>
            </a:r>
            <a:r>
              <a:rPr lang="pl-PL" sz="1300" kern="0" spc="-29" dirty="0" err="1">
                <a:solidFill>
                  <a:srgbClr val="000000"/>
                </a:solidFill>
              </a:rPr>
              <a:t>willing</a:t>
            </a:r>
            <a:r>
              <a:rPr lang="pl-PL" sz="1300" kern="0" spc="-29" dirty="0">
                <a:solidFill>
                  <a:srgbClr val="000000"/>
                </a:solidFill>
              </a:rPr>
              <a:t> to </a:t>
            </a:r>
            <a:r>
              <a:rPr lang="pl-PL" sz="1300" kern="0" spc="-29" dirty="0" err="1">
                <a:solidFill>
                  <a:srgbClr val="000000"/>
                </a:solidFill>
              </a:rPr>
              <a:t>pay</a:t>
            </a:r>
            <a:r>
              <a:rPr lang="pl-PL" sz="1300" kern="0" spc="-29" dirty="0">
                <a:solidFill>
                  <a:srgbClr val="000000"/>
                </a:solidFill>
              </a:rPr>
              <a:t> for </a:t>
            </a:r>
            <a:r>
              <a:rPr lang="pl-PL" sz="1300" kern="0" spc="-29" dirty="0" err="1">
                <a:solidFill>
                  <a:srgbClr val="000000"/>
                </a:solidFill>
              </a:rPr>
              <a:t>ancillary</a:t>
            </a:r>
            <a:r>
              <a:rPr lang="pl-PL" sz="1300" kern="0" spc="-29" dirty="0">
                <a:solidFill>
                  <a:srgbClr val="000000"/>
                </a:solidFill>
              </a:rPr>
              <a:t> services, </a:t>
            </a:r>
            <a:r>
              <a:rPr lang="pl-PL" sz="1300" kern="0" spc="-29" dirty="0" err="1">
                <a:solidFill>
                  <a:srgbClr val="000000"/>
                </a:solidFill>
              </a:rPr>
              <a:t>despite</a:t>
            </a:r>
            <a:r>
              <a:rPr lang="pl-PL" sz="1300" kern="0" spc="-29" dirty="0">
                <a:solidFill>
                  <a:srgbClr val="000000"/>
                </a:solidFill>
              </a:rPr>
              <a:t> the </a:t>
            </a:r>
            <a:r>
              <a:rPr lang="pl-PL" sz="1300" kern="0" spc="-29" dirty="0" err="1">
                <a:solidFill>
                  <a:srgbClr val="000000"/>
                </a:solidFill>
              </a:rPr>
              <a:t>desire</a:t>
            </a:r>
            <a:r>
              <a:rPr lang="pl-PL" sz="1300" kern="0" spc="-29" dirty="0">
                <a:solidFill>
                  <a:srgbClr val="000000"/>
                </a:solidFill>
              </a:rPr>
              <a:t> of </a:t>
            </a:r>
            <a:r>
              <a:rPr lang="pl-PL" sz="1300" kern="0" spc="-29" dirty="0" err="1">
                <a:solidFill>
                  <a:srgbClr val="000000"/>
                </a:solidFill>
              </a:rPr>
              <a:t>experiencing</a:t>
            </a:r>
            <a:r>
              <a:rPr lang="pl-PL" sz="1300" kern="0" spc="-29" dirty="0">
                <a:solidFill>
                  <a:srgbClr val="000000"/>
                </a:solidFill>
              </a:rPr>
              <a:t> </a:t>
            </a:r>
            <a:r>
              <a:rPr lang="pl-PL" sz="1300" kern="0" spc="-29" dirty="0" err="1">
                <a:solidFill>
                  <a:srgbClr val="000000"/>
                </a:solidFill>
              </a:rPr>
              <a:t>them</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Bred</a:t>
            </a:r>
            <a:r>
              <a:rPr lang="pl-PL" sz="1300" kern="0" spc="-29" dirty="0">
                <a:solidFill>
                  <a:srgbClr val="000000"/>
                </a:solidFill>
              </a:rPr>
              <a:t> by </a:t>
            </a:r>
            <a:r>
              <a:rPr lang="pl-PL" sz="1300" kern="0" spc="-29" dirty="0" err="1">
                <a:solidFill>
                  <a:srgbClr val="000000"/>
                </a:solidFill>
              </a:rPr>
              <a:t>cheap</a:t>
            </a:r>
            <a:r>
              <a:rPr lang="pl-PL" sz="1300" kern="0" spc="-29" dirty="0">
                <a:solidFill>
                  <a:srgbClr val="000000"/>
                </a:solidFill>
              </a:rPr>
              <a:t> airlines: </a:t>
            </a:r>
            <a:r>
              <a:rPr lang="pl-PL" sz="1300" kern="0" spc="-29" dirty="0" err="1">
                <a:solidFill>
                  <a:srgbClr val="000000"/>
                </a:solidFill>
              </a:rPr>
              <a:t>accepting</a:t>
            </a:r>
            <a:r>
              <a:rPr lang="pl-PL" sz="1300" kern="0" spc="-29" dirty="0">
                <a:solidFill>
                  <a:srgbClr val="000000"/>
                </a:solidFill>
              </a:rPr>
              <a:t> </a:t>
            </a:r>
            <a:r>
              <a:rPr lang="pl-PL" sz="1300" kern="0" spc="-29" dirty="0" err="1">
                <a:solidFill>
                  <a:srgbClr val="000000"/>
                </a:solidFill>
              </a:rPr>
              <a:t>inconveniences</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They</a:t>
            </a:r>
            <a:r>
              <a:rPr lang="pl-PL" sz="1300" kern="0" spc="-29" dirty="0">
                <a:solidFill>
                  <a:srgbClr val="000000"/>
                </a:solidFill>
              </a:rPr>
              <a:t> </a:t>
            </a:r>
            <a:r>
              <a:rPr lang="pl-PL" sz="1300" kern="0" spc="-29" dirty="0" err="1">
                <a:solidFill>
                  <a:srgbClr val="000000"/>
                </a:solidFill>
              </a:rPr>
              <a:t>feel</a:t>
            </a:r>
            <a:r>
              <a:rPr lang="pl-PL" sz="1300" kern="0" spc="-29" dirty="0">
                <a:solidFill>
                  <a:srgbClr val="000000"/>
                </a:solidFill>
              </a:rPr>
              <a:t> </a:t>
            </a:r>
            <a:r>
              <a:rPr lang="pl-PL" sz="1300" kern="0" spc="-29" dirty="0" err="1">
                <a:solidFill>
                  <a:srgbClr val="000000"/>
                </a:solidFill>
              </a:rPr>
              <a:t>accustomed</a:t>
            </a:r>
            <a:r>
              <a:rPr lang="pl-PL" sz="1300" kern="0" spc="-29" dirty="0">
                <a:solidFill>
                  <a:srgbClr val="000000"/>
                </a:solidFill>
              </a:rPr>
              <a:t> to </a:t>
            </a:r>
            <a:r>
              <a:rPr lang="pl-PL" sz="1300" kern="0" spc="-29" dirty="0" err="1">
                <a:solidFill>
                  <a:srgbClr val="000000"/>
                </a:solidFill>
              </a:rPr>
              <a:t>flying</a:t>
            </a:r>
            <a:r>
              <a:rPr lang="pl-PL" sz="1300" kern="0" spc="-29" dirty="0">
                <a:solidFill>
                  <a:srgbClr val="000000"/>
                </a:solidFill>
              </a:rPr>
              <a:t>, </a:t>
            </a:r>
            <a:r>
              <a:rPr lang="pl-PL" sz="1300" kern="0" spc="-29" dirty="0" err="1">
                <a:solidFill>
                  <a:srgbClr val="000000"/>
                </a:solidFill>
              </a:rPr>
              <a:t>having</a:t>
            </a:r>
            <a:r>
              <a:rPr lang="pl-PL" sz="1300" kern="0" spc="-29" dirty="0">
                <a:solidFill>
                  <a:srgbClr val="000000"/>
                </a:solidFill>
              </a:rPr>
              <a:t> </a:t>
            </a:r>
            <a:r>
              <a:rPr lang="pl-PL" sz="1300" kern="0" spc="-29" dirty="0" err="1">
                <a:solidFill>
                  <a:srgbClr val="000000"/>
                </a:solidFill>
              </a:rPr>
              <a:t>had</a:t>
            </a:r>
            <a:r>
              <a:rPr lang="pl-PL" sz="1300" kern="0" spc="-29" dirty="0">
                <a:solidFill>
                  <a:srgbClr val="000000"/>
                </a:solidFill>
              </a:rPr>
              <a:t> </a:t>
            </a:r>
            <a:r>
              <a:rPr lang="pl-PL" sz="1300" kern="0" spc="-29" dirty="0" err="1">
                <a:solidFill>
                  <a:srgbClr val="000000"/>
                </a:solidFill>
              </a:rPr>
              <a:t>some</a:t>
            </a:r>
            <a:r>
              <a:rPr lang="pl-PL" sz="1300" kern="0" spc="-29" dirty="0">
                <a:solidFill>
                  <a:srgbClr val="000000"/>
                </a:solidFill>
              </a:rPr>
              <a:t> </a:t>
            </a:r>
            <a:r>
              <a:rPr lang="pl-PL" sz="1300" kern="0" spc="-29" dirty="0" err="1">
                <a:solidFill>
                  <a:srgbClr val="000000"/>
                </a:solidFill>
              </a:rPr>
              <a:t>experience</a:t>
            </a:r>
            <a:r>
              <a:rPr lang="pl-PL" sz="1300" kern="0" spc="-29" dirty="0">
                <a:solidFill>
                  <a:srgbClr val="000000"/>
                </a:solidFill>
              </a:rPr>
              <a:t> in </a:t>
            </a:r>
            <a:r>
              <a:rPr lang="pl-PL" sz="1300" kern="0" spc="-29" dirty="0" err="1">
                <a:solidFill>
                  <a:srgbClr val="000000"/>
                </a:solidFill>
              </a:rPr>
              <a:t>it</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endParaRPr lang="pl-PL" sz="1300" kern="0" spc="-29" dirty="0">
              <a:solidFill>
                <a:srgbClr val="4D4D4D"/>
              </a:solidFill>
            </a:endParaRPr>
          </a:p>
        </p:txBody>
      </p:sp>
      <p:sp>
        <p:nvSpPr>
          <p:cNvPr id="85" name="pole tekstowe 84"/>
          <p:cNvSpPr txBox="1"/>
          <p:nvPr/>
        </p:nvSpPr>
        <p:spPr>
          <a:xfrm>
            <a:off x="2060461" y="2698750"/>
            <a:ext cx="1657976" cy="4074976"/>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29" dirty="0">
                <a:solidFill>
                  <a:srgbClr val="000000"/>
                </a:solidFill>
              </a:rPr>
              <a:t>Travel </a:t>
            </a:r>
            <a:r>
              <a:rPr lang="pl-PL" sz="1300" kern="0" spc="-29" dirty="0" err="1">
                <a:solidFill>
                  <a:srgbClr val="000000"/>
                </a:solidFill>
              </a:rPr>
              <a:t>mainly</a:t>
            </a:r>
            <a:r>
              <a:rPr lang="pl-PL" sz="1300" kern="0" spc="-29" dirty="0">
                <a:solidFill>
                  <a:srgbClr val="000000"/>
                </a:solidFill>
              </a:rPr>
              <a:t> for </a:t>
            </a:r>
            <a:r>
              <a:rPr lang="pl-PL" sz="1300" kern="0" spc="-29" dirty="0" err="1">
                <a:solidFill>
                  <a:srgbClr val="000000"/>
                </a:solidFill>
              </a:rPr>
              <a:t>touristic</a:t>
            </a:r>
            <a:r>
              <a:rPr lang="pl-PL" sz="1300" kern="0" spc="-29" dirty="0">
                <a:solidFill>
                  <a:srgbClr val="000000"/>
                </a:solidFill>
              </a:rPr>
              <a:t> </a:t>
            </a:r>
            <a:r>
              <a:rPr lang="pl-PL" sz="1300" kern="0" spc="-29" dirty="0" err="1">
                <a:solidFill>
                  <a:srgbClr val="000000"/>
                </a:solidFill>
              </a:rPr>
              <a:t>purposes</a:t>
            </a:r>
            <a:r>
              <a:rPr lang="pl-PL" sz="1300" kern="0" spc="-29" dirty="0">
                <a:solidFill>
                  <a:srgbClr val="000000"/>
                </a:solidFill>
              </a:rPr>
              <a:t> </a:t>
            </a: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More</a:t>
            </a:r>
            <a:r>
              <a:rPr lang="pl-PL" sz="1300" kern="0" spc="-29" dirty="0">
                <a:solidFill>
                  <a:srgbClr val="000000"/>
                </a:solidFill>
              </a:rPr>
              <a:t> </a:t>
            </a:r>
            <a:r>
              <a:rPr lang="pl-PL" sz="1300" kern="0" spc="-29" dirty="0" err="1">
                <a:solidFill>
                  <a:srgbClr val="000000"/>
                </a:solidFill>
              </a:rPr>
              <a:t>often</a:t>
            </a:r>
            <a:r>
              <a:rPr lang="pl-PL" sz="1300" kern="0" spc="-29" dirty="0">
                <a:solidFill>
                  <a:srgbClr val="000000"/>
                </a:solidFill>
              </a:rPr>
              <a:t> </a:t>
            </a:r>
            <a:r>
              <a:rPr lang="pl-PL" sz="1300" kern="0" spc="-29" dirty="0" err="1">
                <a:solidFill>
                  <a:srgbClr val="000000"/>
                </a:solidFill>
              </a:rPr>
              <a:t>than</a:t>
            </a:r>
            <a:r>
              <a:rPr lang="pl-PL" sz="1300" kern="0" spc="-29" dirty="0">
                <a:solidFill>
                  <a:srgbClr val="000000"/>
                </a:solidFill>
              </a:rPr>
              <a:t> </a:t>
            </a:r>
            <a:r>
              <a:rPr lang="pl-PL" sz="1300" kern="0" spc="-29" dirty="0" err="1">
                <a:solidFill>
                  <a:srgbClr val="000000"/>
                </a:solidFill>
              </a:rPr>
              <a:t>other</a:t>
            </a:r>
            <a:r>
              <a:rPr lang="pl-PL" sz="1300" kern="0" spc="-29" dirty="0">
                <a:solidFill>
                  <a:srgbClr val="000000"/>
                </a:solidFill>
              </a:rPr>
              <a:t> </a:t>
            </a:r>
            <a:r>
              <a:rPr lang="pl-PL" sz="1300" kern="0" spc="-29" dirty="0" err="1">
                <a:solidFill>
                  <a:srgbClr val="000000"/>
                </a:solidFill>
              </a:rPr>
              <a:t>segments</a:t>
            </a:r>
            <a:r>
              <a:rPr lang="pl-PL" sz="1300" kern="0" spc="-29" dirty="0">
                <a:solidFill>
                  <a:srgbClr val="000000"/>
                </a:solidFill>
              </a:rPr>
              <a:t>, </a:t>
            </a:r>
            <a:r>
              <a:rPr lang="pl-PL" sz="1300" kern="0" spc="-29" dirty="0" err="1">
                <a:solidFill>
                  <a:srgbClr val="000000"/>
                </a:solidFill>
              </a:rPr>
              <a:t>they</a:t>
            </a:r>
            <a:r>
              <a:rPr lang="pl-PL" sz="1300" kern="0" spc="-29" dirty="0">
                <a:solidFill>
                  <a:srgbClr val="000000"/>
                </a:solidFill>
              </a:rPr>
              <a:t> </a:t>
            </a:r>
            <a:r>
              <a:rPr lang="pl-PL" sz="1300" kern="0" spc="-29" dirty="0" err="1">
                <a:solidFill>
                  <a:srgbClr val="000000"/>
                </a:solidFill>
              </a:rPr>
              <a:t>travel</a:t>
            </a:r>
            <a:r>
              <a:rPr lang="pl-PL" sz="1300" kern="0" spc="-29" dirty="0">
                <a:solidFill>
                  <a:srgbClr val="000000"/>
                </a:solidFill>
              </a:rPr>
              <a:t> to </a:t>
            </a:r>
            <a:r>
              <a:rPr lang="pl-PL" sz="1300" kern="0" spc="-29" dirty="0" err="1">
                <a:solidFill>
                  <a:srgbClr val="000000"/>
                </a:solidFill>
              </a:rPr>
              <a:t>distant</a:t>
            </a:r>
            <a:r>
              <a:rPr lang="pl-PL" sz="1300" kern="0" spc="-29" dirty="0">
                <a:solidFill>
                  <a:srgbClr val="000000"/>
                </a:solidFill>
              </a:rPr>
              <a:t>, </a:t>
            </a:r>
            <a:r>
              <a:rPr lang="pl-PL" sz="1300" kern="0" spc="-29" dirty="0" err="1">
                <a:solidFill>
                  <a:srgbClr val="000000"/>
                </a:solidFill>
              </a:rPr>
              <a:t>exotic</a:t>
            </a:r>
            <a:r>
              <a:rPr lang="pl-PL" sz="1300" kern="0" spc="-29" dirty="0">
                <a:solidFill>
                  <a:srgbClr val="000000"/>
                </a:solidFill>
              </a:rPr>
              <a:t> </a:t>
            </a:r>
            <a:r>
              <a:rPr lang="pl-PL" sz="1300" kern="0" spc="-29" dirty="0" err="1">
                <a:solidFill>
                  <a:srgbClr val="000000"/>
                </a:solidFill>
              </a:rPr>
              <a:t>destinations</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Usually</a:t>
            </a:r>
            <a:r>
              <a:rPr lang="pl-PL" sz="1300" kern="0" spc="-29" dirty="0">
                <a:solidFill>
                  <a:srgbClr val="000000"/>
                </a:solidFill>
              </a:rPr>
              <a:t> </a:t>
            </a:r>
            <a:r>
              <a:rPr lang="pl-PL" sz="1300" kern="0" spc="-29" dirty="0" err="1">
                <a:solidFill>
                  <a:srgbClr val="000000"/>
                </a:solidFill>
              </a:rPr>
              <a:t>travel</a:t>
            </a:r>
            <a:r>
              <a:rPr lang="pl-PL" sz="1300" kern="0" spc="-29" dirty="0">
                <a:solidFill>
                  <a:srgbClr val="000000"/>
                </a:solidFill>
              </a:rPr>
              <a:t> with the family</a:t>
            </a:r>
          </a:p>
          <a:p>
            <a:pPr marL="173437" indent="-173437">
              <a:spcAft>
                <a:spcPts val="580"/>
              </a:spcAft>
              <a:buClr>
                <a:srgbClr val="004B98"/>
              </a:buClr>
              <a:buFont typeface="Wingdings" panose="05000000000000000000" pitchFamily="2" charset="2"/>
              <a:buChar char="§"/>
            </a:pPr>
            <a:r>
              <a:rPr lang="pl-PL" sz="1300" kern="0" spc="-29" dirty="0">
                <a:solidFill>
                  <a:srgbClr val="000000"/>
                </a:solidFill>
              </a:rPr>
              <a:t>Segment, </a:t>
            </a:r>
            <a:r>
              <a:rPr lang="pl-PL" sz="1300" kern="0" spc="-29" dirty="0" err="1">
                <a:solidFill>
                  <a:srgbClr val="000000"/>
                </a:solidFill>
              </a:rPr>
              <a:t>which</a:t>
            </a:r>
            <a:r>
              <a:rPr lang="pl-PL" sz="1300" kern="0" spc="-29" dirty="0">
                <a:solidFill>
                  <a:srgbClr val="000000"/>
                </a:solidFill>
              </a:rPr>
              <a:t> </a:t>
            </a:r>
            <a:r>
              <a:rPr lang="pl-PL" sz="1300" kern="0" spc="-29" dirty="0" err="1">
                <a:solidFill>
                  <a:srgbClr val="000000"/>
                </a:solidFill>
              </a:rPr>
              <a:t>is</a:t>
            </a:r>
            <a:r>
              <a:rPr lang="pl-PL" sz="1300" kern="0" spc="-29" dirty="0">
                <a:solidFill>
                  <a:srgbClr val="000000"/>
                </a:solidFill>
              </a:rPr>
              <a:t> most open to the </a:t>
            </a:r>
            <a:r>
              <a:rPr lang="pl-PL" sz="1300" kern="0" spc="-29" dirty="0" err="1">
                <a:solidFill>
                  <a:srgbClr val="000000"/>
                </a:solidFill>
              </a:rPr>
              <a:t>legacy</a:t>
            </a:r>
            <a:r>
              <a:rPr lang="pl-PL" sz="1300" kern="0" spc="-29" dirty="0">
                <a:solidFill>
                  <a:srgbClr val="000000"/>
                </a:solidFill>
              </a:rPr>
              <a:t> </a:t>
            </a:r>
            <a:r>
              <a:rPr lang="pl-PL" sz="1300" kern="0" spc="-29" dirty="0" err="1">
                <a:solidFill>
                  <a:srgbClr val="000000"/>
                </a:solidFill>
              </a:rPr>
              <a:t>carriers</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Least</a:t>
            </a:r>
            <a:r>
              <a:rPr lang="pl-PL" sz="1300" kern="0" spc="-29" dirty="0">
                <a:solidFill>
                  <a:srgbClr val="000000"/>
                </a:solidFill>
              </a:rPr>
              <a:t> </a:t>
            </a:r>
            <a:r>
              <a:rPr lang="pl-PL" sz="1300" kern="0" spc="-29" dirty="0" err="1">
                <a:solidFill>
                  <a:srgbClr val="000000"/>
                </a:solidFill>
              </a:rPr>
              <a:t>focused</a:t>
            </a:r>
            <a:r>
              <a:rPr lang="pl-PL" sz="1300" kern="0" spc="-29" dirty="0">
                <a:solidFill>
                  <a:srgbClr val="000000"/>
                </a:solidFill>
              </a:rPr>
              <a:t> on the </a:t>
            </a:r>
            <a:r>
              <a:rPr lang="pl-PL" sz="1300" kern="0" spc="-29" dirty="0" err="1">
                <a:solidFill>
                  <a:srgbClr val="000000"/>
                </a:solidFill>
              </a:rPr>
              <a:t>price</a:t>
            </a:r>
            <a:endParaRPr lang="pl-PL" sz="1300" kern="0" spc="-2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29" dirty="0" err="1">
                <a:solidFill>
                  <a:srgbClr val="000000"/>
                </a:solidFill>
              </a:rPr>
              <a:t>They</a:t>
            </a:r>
            <a:r>
              <a:rPr lang="pl-PL" sz="1300" kern="0" spc="-29" dirty="0">
                <a:solidFill>
                  <a:srgbClr val="000000"/>
                </a:solidFill>
              </a:rPr>
              <a:t> </a:t>
            </a:r>
            <a:r>
              <a:rPr lang="pl-PL" sz="1300" kern="0" spc="-29" dirty="0" err="1">
                <a:solidFill>
                  <a:srgbClr val="000000"/>
                </a:solidFill>
              </a:rPr>
              <a:t>are</a:t>
            </a:r>
            <a:r>
              <a:rPr lang="pl-PL" sz="1300" kern="0" spc="-29" dirty="0">
                <a:solidFill>
                  <a:srgbClr val="000000"/>
                </a:solidFill>
              </a:rPr>
              <a:t> </a:t>
            </a:r>
            <a:r>
              <a:rPr lang="pl-PL" sz="1300" kern="0" spc="-29" dirty="0" err="1">
                <a:solidFill>
                  <a:srgbClr val="000000"/>
                </a:solidFill>
              </a:rPr>
              <a:t>accustomed</a:t>
            </a:r>
            <a:r>
              <a:rPr lang="pl-PL" sz="1300" kern="0" spc="-29" dirty="0">
                <a:solidFill>
                  <a:srgbClr val="000000"/>
                </a:solidFill>
              </a:rPr>
              <a:t>/</a:t>
            </a:r>
            <a:r>
              <a:rPr lang="pl-PL" sz="1300" kern="0" spc="-29" dirty="0" err="1">
                <a:solidFill>
                  <a:srgbClr val="000000"/>
                </a:solidFill>
              </a:rPr>
              <a:t>experienced</a:t>
            </a:r>
            <a:r>
              <a:rPr lang="pl-PL" sz="1300" kern="0" spc="-29" dirty="0">
                <a:solidFill>
                  <a:srgbClr val="000000"/>
                </a:solidFill>
              </a:rPr>
              <a:t> in </a:t>
            </a:r>
            <a:r>
              <a:rPr lang="pl-PL" sz="1300" kern="0" spc="-29" dirty="0" err="1">
                <a:solidFill>
                  <a:srgbClr val="000000"/>
                </a:solidFill>
              </a:rPr>
              <a:t>flying</a:t>
            </a:r>
            <a:r>
              <a:rPr lang="pl-PL" sz="1300" kern="0" spc="-29" dirty="0">
                <a:solidFill>
                  <a:srgbClr val="000000"/>
                </a:solidFill>
              </a:rPr>
              <a:t>; </a:t>
            </a:r>
            <a:r>
              <a:rPr lang="pl-PL" sz="1300" kern="0" spc="-29" dirty="0" err="1">
                <a:solidFill>
                  <a:srgbClr val="000000"/>
                </a:solidFill>
              </a:rPr>
              <a:t>seek</a:t>
            </a:r>
            <a:r>
              <a:rPr lang="pl-PL" sz="1300" kern="0" spc="-29" dirty="0">
                <a:solidFill>
                  <a:srgbClr val="000000"/>
                </a:solidFill>
              </a:rPr>
              <a:t> </a:t>
            </a:r>
            <a:r>
              <a:rPr lang="pl-PL" sz="1300" kern="0" spc="-29" dirty="0" err="1">
                <a:solidFill>
                  <a:srgbClr val="000000"/>
                </a:solidFill>
              </a:rPr>
              <a:t>quality</a:t>
            </a:r>
            <a:r>
              <a:rPr lang="pl-PL" sz="1300" kern="0" spc="-29" dirty="0">
                <a:solidFill>
                  <a:srgbClr val="000000"/>
                </a:solidFill>
              </a:rPr>
              <a:t> and </a:t>
            </a:r>
            <a:r>
              <a:rPr lang="pl-PL" sz="1300" kern="0" spc="-29" dirty="0" err="1">
                <a:solidFill>
                  <a:srgbClr val="000000"/>
                </a:solidFill>
              </a:rPr>
              <a:t>comfort</a:t>
            </a:r>
            <a:endParaRPr lang="pl-PL" sz="1300" kern="0" spc="-29" dirty="0">
              <a:solidFill>
                <a:srgbClr val="000000"/>
              </a:solidFill>
            </a:endParaRPr>
          </a:p>
        </p:txBody>
      </p:sp>
      <p:sp>
        <p:nvSpPr>
          <p:cNvPr id="87" name="pole tekstowe 86"/>
          <p:cNvSpPr txBox="1"/>
          <p:nvPr/>
        </p:nvSpPr>
        <p:spPr>
          <a:xfrm>
            <a:off x="3615053" y="2698750"/>
            <a:ext cx="1806740" cy="4675140"/>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Travel </a:t>
            </a:r>
            <a:r>
              <a:rPr lang="pl-PL" sz="1300" kern="0" spc="-49" dirty="0" err="1">
                <a:solidFill>
                  <a:srgbClr val="000000"/>
                </a:solidFill>
              </a:rPr>
              <a:t>mainly</a:t>
            </a:r>
            <a:r>
              <a:rPr lang="pl-PL" sz="1300" kern="0" spc="-49" dirty="0">
                <a:solidFill>
                  <a:srgbClr val="000000"/>
                </a:solidFill>
              </a:rPr>
              <a:t> for </a:t>
            </a:r>
            <a:r>
              <a:rPr lang="pl-PL" sz="1300" kern="0" spc="-49" dirty="0" err="1">
                <a:solidFill>
                  <a:srgbClr val="000000"/>
                </a:solidFill>
              </a:rPr>
              <a:t>touristic</a:t>
            </a:r>
            <a:r>
              <a:rPr lang="pl-PL" sz="1300" kern="0" spc="-49" dirty="0">
                <a:solidFill>
                  <a:srgbClr val="000000"/>
                </a:solidFill>
              </a:rPr>
              <a:t> </a:t>
            </a:r>
            <a:r>
              <a:rPr lang="pl-PL" sz="1300" kern="0" spc="-49" dirty="0" err="1">
                <a:solidFill>
                  <a:srgbClr val="000000"/>
                </a:solidFill>
              </a:rPr>
              <a:t>purposes</a:t>
            </a:r>
            <a:r>
              <a:rPr lang="pl-PL" sz="1300" kern="0" spc="-49" dirty="0">
                <a:solidFill>
                  <a:srgbClr val="000000"/>
                </a:solidFill>
              </a:rPr>
              <a:t> </a:t>
            </a: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Very</a:t>
            </a:r>
            <a:r>
              <a:rPr lang="pl-PL" sz="1300" kern="0" spc="-49" dirty="0">
                <a:solidFill>
                  <a:srgbClr val="000000"/>
                </a:solidFill>
              </a:rPr>
              <a:t> </a:t>
            </a:r>
            <a:r>
              <a:rPr lang="pl-PL" sz="1300" kern="0" spc="-49" dirty="0" err="1">
                <a:solidFill>
                  <a:srgbClr val="000000"/>
                </a:solidFill>
              </a:rPr>
              <a:t>flexible</a:t>
            </a:r>
            <a:r>
              <a:rPr lang="pl-PL" sz="1300" kern="0" spc="-49" dirty="0">
                <a:solidFill>
                  <a:srgbClr val="000000"/>
                </a:solidFill>
              </a:rPr>
              <a:t> and </a:t>
            </a:r>
            <a:r>
              <a:rPr lang="pl-PL" sz="1300" kern="0" spc="-49" dirty="0" err="1">
                <a:solidFill>
                  <a:srgbClr val="000000"/>
                </a:solidFill>
              </a:rPr>
              <a:t>are</a:t>
            </a:r>
            <a:r>
              <a:rPr lang="pl-PL" sz="1300" kern="0" spc="-49" dirty="0">
                <a:solidFill>
                  <a:srgbClr val="000000"/>
                </a:solidFill>
              </a:rPr>
              <a:t> </a:t>
            </a:r>
            <a:r>
              <a:rPr lang="pl-PL" sz="1300" kern="0" spc="-49" dirty="0" err="1">
                <a:solidFill>
                  <a:srgbClr val="000000"/>
                </a:solidFill>
              </a:rPr>
              <a:t>able</a:t>
            </a:r>
            <a:r>
              <a:rPr lang="pl-PL" sz="1300" kern="0" spc="-49" dirty="0">
                <a:solidFill>
                  <a:srgbClr val="000000"/>
                </a:solidFill>
              </a:rPr>
              <a:t> to </a:t>
            </a:r>
            <a:r>
              <a:rPr lang="pl-PL" sz="1300" kern="0" spc="-49" dirty="0" err="1">
                <a:solidFill>
                  <a:srgbClr val="000000"/>
                </a:solidFill>
              </a:rPr>
              <a:t>adjust</a:t>
            </a:r>
            <a:r>
              <a:rPr lang="pl-PL" sz="1300" kern="0" spc="-49" dirty="0">
                <a:solidFill>
                  <a:srgbClr val="000000"/>
                </a:solidFill>
              </a:rPr>
              <a:t> the </a:t>
            </a:r>
            <a:r>
              <a:rPr lang="pl-PL" sz="1300" kern="0" spc="-49" dirty="0" err="1">
                <a:solidFill>
                  <a:srgbClr val="000000"/>
                </a:solidFill>
              </a:rPr>
              <a:t>travel</a:t>
            </a:r>
            <a:r>
              <a:rPr lang="pl-PL" sz="1300" kern="0" spc="-49" dirty="0">
                <a:solidFill>
                  <a:srgbClr val="000000"/>
                </a:solidFill>
              </a:rPr>
              <a:t> </a:t>
            </a:r>
            <a:r>
              <a:rPr lang="pl-PL" sz="1300" kern="0" spc="-49" dirty="0" err="1">
                <a:solidFill>
                  <a:srgbClr val="000000"/>
                </a:solidFill>
              </a:rPr>
              <a:t>dates</a:t>
            </a:r>
            <a:r>
              <a:rPr lang="pl-PL" sz="1300" kern="0" spc="-49" dirty="0">
                <a:solidFill>
                  <a:srgbClr val="000000"/>
                </a:solidFill>
              </a:rPr>
              <a:t> to the </a:t>
            </a:r>
            <a:r>
              <a:rPr lang="pl-PL" sz="1300" kern="0" spc="-49" dirty="0" err="1">
                <a:solidFill>
                  <a:srgbClr val="000000"/>
                </a:solidFill>
              </a:rPr>
              <a:t>ticket</a:t>
            </a:r>
            <a:r>
              <a:rPr lang="pl-PL" sz="1300" kern="0" spc="-49" dirty="0">
                <a:solidFill>
                  <a:srgbClr val="000000"/>
                </a:solidFill>
              </a:rPr>
              <a:t> </a:t>
            </a:r>
            <a:r>
              <a:rPr lang="pl-PL" sz="1300" kern="0" spc="-49" dirty="0" err="1">
                <a:solidFill>
                  <a:srgbClr val="000000"/>
                </a:solidFill>
              </a:rPr>
              <a:t>price</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Can</a:t>
            </a:r>
            <a:r>
              <a:rPr lang="pl-PL" sz="1300" kern="0" spc="-49" dirty="0">
                <a:solidFill>
                  <a:srgbClr val="000000"/>
                </a:solidFill>
              </a:rPr>
              <a:t> </a:t>
            </a:r>
            <a:r>
              <a:rPr lang="pl-PL" sz="1300" kern="0" spc="-49" dirty="0" err="1">
                <a:solidFill>
                  <a:srgbClr val="000000"/>
                </a:solidFill>
              </a:rPr>
              <a:t>spontaneously</a:t>
            </a:r>
            <a:r>
              <a:rPr lang="pl-PL" sz="1300" kern="0" spc="-49" dirty="0">
                <a:solidFill>
                  <a:srgbClr val="000000"/>
                </a:solidFill>
              </a:rPr>
              <a:t> </a:t>
            </a:r>
            <a:r>
              <a:rPr lang="pl-PL" sz="1300" kern="0" spc="-49" dirty="0" err="1">
                <a:solidFill>
                  <a:srgbClr val="000000"/>
                </a:solidFill>
              </a:rPr>
              <a:t>decide</a:t>
            </a:r>
            <a:r>
              <a:rPr lang="pl-PL" sz="1300" kern="0" spc="-49" dirty="0">
                <a:solidFill>
                  <a:srgbClr val="000000"/>
                </a:solidFill>
              </a:rPr>
              <a:t> to </a:t>
            </a:r>
            <a:r>
              <a:rPr lang="pl-PL" sz="1300" kern="0" spc="-49" dirty="0" err="1">
                <a:solidFill>
                  <a:srgbClr val="000000"/>
                </a:solidFill>
              </a:rPr>
              <a:t>fly</a:t>
            </a:r>
            <a:r>
              <a:rPr lang="pl-PL" sz="1300" kern="0" spc="-49" dirty="0">
                <a:solidFill>
                  <a:srgbClr val="000000"/>
                </a:solidFill>
              </a:rPr>
              <a:t> to </a:t>
            </a:r>
            <a:r>
              <a:rPr lang="pl-PL" sz="1300" kern="0" spc="-49" dirty="0" err="1">
                <a:solidFill>
                  <a:srgbClr val="000000"/>
                </a:solidFill>
              </a:rPr>
              <a:t>certain</a:t>
            </a:r>
            <a:r>
              <a:rPr lang="pl-PL" sz="1300" kern="0" spc="-49" dirty="0">
                <a:solidFill>
                  <a:srgbClr val="000000"/>
                </a:solidFill>
              </a:rPr>
              <a:t> </a:t>
            </a:r>
            <a:r>
              <a:rPr lang="pl-PL" sz="1300" kern="0" spc="-49" dirty="0" err="1">
                <a:solidFill>
                  <a:srgbClr val="000000"/>
                </a:solidFill>
              </a:rPr>
              <a:t>places</a:t>
            </a:r>
            <a:r>
              <a:rPr lang="pl-PL" sz="1300" kern="0" spc="-49" dirty="0">
                <a:solidFill>
                  <a:srgbClr val="000000"/>
                </a:solidFill>
              </a:rPr>
              <a:t>, </a:t>
            </a:r>
            <a:r>
              <a:rPr lang="pl-PL" sz="1300" kern="0" spc="-49" dirty="0" err="1">
                <a:solidFill>
                  <a:srgbClr val="000000"/>
                </a:solidFill>
              </a:rPr>
              <a:t>simply</a:t>
            </a:r>
            <a:r>
              <a:rPr lang="pl-PL" sz="1300" kern="0" spc="-49" dirty="0">
                <a:solidFill>
                  <a:srgbClr val="000000"/>
                </a:solidFill>
              </a:rPr>
              <a:t> </a:t>
            </a:r>
            <a:r>
              <a:rPr lang="pl-PL" sz="1300" kern="0" spc="-49" dirty="0" err="1">
                <a:solidFill>
                  <a:srgbClr val="000000"/>
                </a:solidFill>
              </a:rPr>
              <a:t>influenced</a:t>
            </a:r>
            <a:r>
              <a:rPr lang="pl-PL" sz="1300" kern="0" spc="-49" dirty="0">
                <a:solidFill>
                  <a:srgbClr val="000000"/>
                </a:solidFill>
              </a:rPr>
              <a:t> by </a:t>
            </a:r>
            <a:r>
              <a:rPr lang="pl-PL" sz="1300" kern="0" spc="-49" dirty="0" err="1">
                <a:solidFill>
                  <a:srgbClr val="000000"/>
                </a:solidFill>
              </a:rPr>
              <a:t>good</a:t>
            </a:r>
            <a:r>
              <a:rPr lang="pl-PL" sz="1300" kern="0" spc="-49" dirty="0">
                <a:solidFill>
                  <a:srgbClr val="000000"/>
                </a:solidFill>
              </a:rPr>
              <a:t> </a:t>
            </a:r>
            <a:r>
              <a:rPr lang="pl-PL" sz="1300" kern="0" spc="-49" dirty="0" err="1">
                <a:solidFill>
                  <a:srgbClr val="000000"/>
                </a:solidFill>
              </a:rPr>
              <a:t>offer</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Fly</a:t>
            </a:r>
            <a:r>
              <a:rPr lang="pl-PL" sz="1300" kern="0" spc="-49" dirty="0">
                <a:solidFill>
                  <a:srgbClr val="000000"/>
                </a:solidFill>
              </a:rPr>
              <a:t> </a:t>
            </a:r>
            <a:r>
              <a:rPr lang="pl-PL" sz="1300" kern="0" spc="-49" dirty="0" err="1">
                <a:solidFill>
                  <a:srgbClr val="000000"/>
                </a:solidFill>
              </a:rPr>
              <a:t>predominantly</a:t>
            </a:r>
            <a:r>
              <a:rPr lang="pl-PL" sz="1300" kern="0" spc="-49" dirty="0">
                <a:solidFill>
                  <a:srgbClr val="000000"/>
                </a:solidFill>
              </a:rPr>
              <a:t> with </a:t>
            </a:r>
            <a:r>
              <a:rPr lang="pl-PL" sz="1300" kern="0" spc="-49" dirty="0" err="1">
                <a:solidFill>
                  <a:srgbClr val="000000"/>
                </a:solidFill>
              </a:rPr>
              <a:t>cheap</a:t>
            </a:r>
            <a:r>
              <a:rPr lang="pl-PL" sz="1300" kern="0" spc="-49" dirty="0">
                <a:solidFill>
                  <a:srgbClr val="000000"/>
                </a:solidFill>
              </a:rPr>
              <a:t> airlines, </a:t>
            </a:r>
            <a:r>
              <a:rPr lang="pl-PL" sz="1300" kern="0" spc="-49" dirty="0" err="1">
                <a:solidFill>
                  <a:srgbClr val="000000"/>
                </a:solidFill>
              </a:rPr>
              <a:t>frequently</a:t>
            </a:r>
            <a:r>
              <a:rPr lang="pl-PL" sz="1300" kern="0" spc="-49" dirty="0">
                <a:solidFill>
                  <a:srgbClr val="000000"/>
                </a:solidFill>
              </a:rPr>
              <a:t> </a:t>
            </a:r>
            <a:r>
              <a:rPr lang="pl-PL" sz="1300" kern="0" spc="-49" dirty="0" err="1">
                <a:solidFill>
                  <a:srgbClr val="000000"/>
                </a:solidFill>
              </a:rPr>
              <a:t>Wizzair</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Flying </a:t>
            </a:r>
            <a:r>
              <a:rPr lang="pl-PL" sz="1300" kern="0" spc="-49" dirty="0" err="1">
                <a:solidFill>
                  <a:srgbClr val="000000"/>
                </a:solidFill>
              </a:rPr>
              <a:t>does</a:t>
            </a:r>
            <a:r>
              <a:rPr lang="pl-PL" sz="1300" kern="0" spc="-49" dirty="0">
                <a:solidFill>
                  <a:srgbClr val="000000"/>
                </a:solidFill>
              </a:rPr>
              <a:t> not </a:t>
            </a:r>
            <a:r>
              <a:rPr lang="pl-PL" sz="1300" kern="0" spc="-49" dirty="0" err="1">
                <a:solidFill>
                  <a:srgbClr val="000000"/>
                </a:solidFill>
              </a:rPr>
              <a:t>cause</a:t>
            </a:r>
            <a:r>
              <a:rPr lang="pl-PL" sz="1300" kern="0" spc="-49" dirty="0">
                <a:solidFill>
                  <a:srgbClr val="000000"/>
                </a:solidFill>
              </a:rPr>
              <a:t> </a:t>
            </a:r>
            <a:r>
              <a:rPr lang="pl-PL" sz="1300" kern="0" spc="-49" dirty="0" err="1">
                <a:solidFill>
                  <a:srgbClr val="000000"/>
                </a:solidFill>
              </a:rPr>
              <a:t>stress</a:t>
            </a:r>
            <a:r>
              <a:rPr lang="pl-PL" sz="1300" kern="0" spc="-49" dirty="0">
                <a:solidFill>
                  <a:srgbClr val="000000"/>
                </a:solidFill>
              </a:rPr>
              <a:t> to </a:t>
            </a:r>
            <a:r>
              <a:rPr lang="pl-PL" sz="1300" kern="0" spc="-49" dirty="0" err="1">
                <a:solidFill>
                  <a:srgbClr val="000000"/>
                </a:solidFill>
              </a:rPr>
              <a:t>them</a:t>
            </a:r>
            <a:r>
              <a:rPr lang="pl-PL" sz="1300" kern="0" spc="-49" dirty="0">
                <a:solidFill>
                  <a:srgbClr val="000000"/>
                </a:solidFill>
              </a:rPr>
              <a:t>, </a:t>
            </a:r>
            <a:r>
              <a:rPr lang="pl-PL" sz="1300" kern="0" spc="-49" dirty="0" err="1">
                <a:solidFill>
                  <a:srgbClr val="000000"/>
                </a:solidFill>
              </a:rPr>
              <a:t>it</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 part of </a:t>
            </a:r>
            <a:r>
              <a:rPr lang="pl-PL" sz="1300" kern="0" spc="-49" dirty="0" err="1">
                <a:solidFill>
                  <a:srgbClr val="000000"/>
                </a:solidFill>
              </a:rPr>
              <a:t>their</a:t>
            </a:r>
            <a:r>
              <a:rPr lang="pl-PL" sz="1300" kern="0" spc="-49" dirty="0">
                <a:solidFill>
                  <a:srgbClr val="000000"/>
                </a:solidFill>
              </a:rPr>
              <a:t> </a:t>
            </a:r>
            <a:r>
              <a:rPr lang="pl-PL" sz="1300" kern="0" spc="-49" dirty="0" err="1">
                <a:solidFill>
                  <a:srgbClr val="000000"/>
                </a:solidFill>
              </a:rPr>
              <a:t>lifestyle</a:t>
            </a:r>
            <a:r>
              <a:rPr lang="pl-PL" sz="1300" kern="0" spc="-49" dirty="0">
                <a:solidFill>
                  <a:srgbClr val="000000"/>
                </a:solidFill>
              </a:rPr>
              <a:t>, </a:t>
            </a:r>
            <a:r>
              <a:rPr lang="pl-PL" sz="1300" kern="0" spc="-49" dirty="0" err="1">
                <a:solidFill>
                  <a:srgbClr val="000000"/>
                </a:solidFill>
              </a:rPr>
              <a:t>way</a:t>
            </a:r>
            <a:r>
              <a:rPr lang="pl-PL" sz="1300" kern="0" spc="-49" dirty="0">
                <a:solidFill>
                  <a:srgbClr val="000000"/>
                </a:solidFill>
              </a:rPr>
              <a:t> of </a:t>
            </a:r>
            <a:r>
              <a:rPr lang="pl-PL" sz="1300" kern="0" spc="-49" dirty="0" err="1">
                <a:solidFill>
                  <a:srgbClr val="000000"/>
                </a:solidFill>
              </a:rPr>
              <a:t>seeing</a:t>
            </a:r>
            <a:r>
              <a:rPr lang="pl-PL" sz="1300" kern="0" spc="-49" dirty="0">
                <a:solidFill>
                  <a:srgbClr val="000000"/>
                </a:solidFill>
              </a:rPr>
              <a:t> the </a:t>
            </a:r>
            <a:r>
              <a:rPr lang="pl-PL" sz="1300" kern="0" spc="-49" dirty="0" err="1">
                <a:solidFill>
                  <a:srgbClr val="000000"/>
                </a:solidFill>
              </a:rPr>
              <a:t>world</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They</a:t>
            </a:r>
            <a:r>
              <a:rPr lang="pl-PL" sz="1300" kern="0" spc="-49" dirty="0">
                <a:solidFill>
                  <a:srgbClr val="000000"/>
                </a:solidFill>
              </a:rPr>
              <a:t> manifest </a:t>
            </a:r>
            <a:r>
              <a:rPr lang="pl-PL" sz="1300" kern="0" spc="-49" dirty="0" err="1">
                <a:solidFill>
                  <a:srgbClr val="000000"/>
                </a:solidFill>
              </a:rPr>
              <a:t>aspirations</a:t>
            </a:r>
            <a:r>
              <a:rPr lang="pl-PL" sz="1300" kern="0" spc="-49" dirty="0">
                <a:solidFill>
                  <a:srgbClr val="000000"/>
                </a:solidFill>
              </a:rPr>
              <a:t> to </a:t>
            </a:r>
            <a:r>
              <a:rPr lang="pl-PL" sz="1300" kern="0" spc="-49" dirty="0" err="1">
                <a:solidFill>
                  <a:srgbClr val="000000"/>
                </a:solidFill>
              </a:rPr>
              <a:t>travel</a:t>
            </a:r>
            <a:r>
              <a:rPr lang="pl-PL" sz="1300" kern="0" spc="-49" dirty="0">
                <a:solidFill>
                  <a:srgbClr val="000000"/>
                </a:solidFill>
              </a:rPr>
              <a:t> in </a:t>
            </a:r>
            <a:r>
              <a:rPr lang="pl-PL" sz="1300" kern="0" spc="-49" dirty="0" err="1">
                <a:solidFill>
                  <a:srgbClr val="000000"/>
                </a:solidFill>
              </a:rPr>
              <a:t>higher</a:t>
            </a:r>
            <a:r>
              <a:rPr lang="pl-PL" sz="1300" kern="0" spc="-49" dirty="0">
                <a:solidFill>
                  <a:srgbClr val="000000"/>
                </a:solidFill>
              </a:rPr>
              <a:t> standard</a:t>
            </a:r>
          </a:p>
        </p:txBody>
      </p:sp>
      <p:sp>
        <p:nvSpPr>
          <p:cNvPr id="90" name="pole tekstowe 89"/>
          <p:cNvSpPr txBox="1"/>
          <p:nvPr/>
        </p:nvSpPr>
        <p:spPr>
          <a:xfrm>
            <a:off x="5360002" y="2698750"/>
            <a:ext cx="1684974" cy="4198086"/>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Travel </a:t>
            </a:r>
            <a:r>
              <a:rPr lang="pl-PL" sz="1300" kern="0" spc="-49" dirty="0" err="1">
                <a:solidFill>
                  <a:srgbClr val="000000"/>
                </a:solidFill>
              </a:rPr>
              <a:t>primarily</a:t>
            </a:r>
            <a:r>
              <a:rPr lang="pl-PL" sz="1300" kern="0" spc="-49" dirty="0">
                <a:solidFill>
                  <a:srgbClr val="000000"/>
                </a:solidFill>
              </a:rPr>
              <a:t> to </a:t>
            </a:r>
            <a:r>
              <a:rPr lang="pl-PL" sz="1300" kern="0" spc="-49" dirty="0" err="1">
                <a:solidFill>
                  <a:srgbClr val="000000"/>
                </a:solidFill>
              </a:rPr>
              <a:t>visit</a:t>
            </a:r>
            <a:r>
              <a:rPr lang="pl-PL" sz="1300" kern="0" spc="-49" dirty="0">
                <a:solidFill>
                  <a:srgbClr val="000000"/>
                </a:solidFill>
              </a:rPr>
              <a:t> the family</a:t>
            </a:r>
          </a:p>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Most </a:t>
            </a:r>
            <a:r>
              <a:rPr lang="pl-PL" sz="1300" kern="0" spc="-49" dirty="0" err="1">
                <a:solidFill>
                  <a:srgbClr val="000000"/>
                </a:solidFill>
              </a:rPr>
              <a:t>frequently</a:t>
            </a:r>
            <a:r>
              <a:rPr lang="pl-PL" sz="1300" kern="0" spc="-49" dirty="0">
                <a:solidFill>
                  <a:srgbClr val="000000"/>
                </a:solidFill>
              </a:rPr>
              <a:t> of </a:t>
            </a:r>
            <a:r>
              <a:rPr lang="pl-PL" sz="1300" kern="0" spc="-49" dirty="0" err="1">
                <a:solidFill>
                  <a:srgbClr val="000000"/>
                </a:solidFill>
              </a:rPr>
              <a:t>all</a:t>
            </a:r>
            <a:r>
              <a:rPr lang="pl-PL" sz="1300" kern="0" spc="-49" dirty="0">
                <a:solidFill>
                  <a:srgbClr val="000000"/>
                </a:solidFill>
              </a:rPr>
              <a:t> </a:t>
            </a:r>
            <a:r>
              <a:rPr lang="pl-PL" sz="1300" kern="0" spc="-49" dirty="0" err="1">
                <a:solidFill>
                  <a:srgbClr val="000000"/>
                </a:solidFill>
              </a:rPr>
              <a:t>segments</a:t>
            </a:r>
            <a:r>
              <a:rPr lang="pl-PL" sz="1300" kern="0" spc="-49" dirty="0">
                <a:solidFill>
                  <a:srgbClr val="000000"/>
                </a:solidFill>
              </a:rPr>
              <a:t>, the third party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responsible</a:t>
            </a:r>
            <a:r>
              <a:rPr lang="pl-PL" sz="1300" kern="0" spc="-49" dirty="0">
                <a:solidFill>
                  <a:srgbClr val="000000"/>
                </a:solidFill>
              </a:rPr>
              <a:t> for the </a:t>
            </a:r>
            <a:r>
              <a:rPr lang="pl-PL" sz="1300" kern="0" spc="-49" dirty="0" err="1">
                <a:solidFill>
                  <a:srgbClr val="000000"/>
                </a:solidFill>
              </a:rPr>
              <a:t>purchase</a:t>
            </a:r>
            <a:r>
              <a:rPr lang="pl-PL" sz="1300" kern="0" spc="-49" dirty="0">
                <a:solidFill>
                  <a:srgbClr val="000000"/>
                </a:solidFill>
              </a:rPr>
              <a:t> of the </a:t>
            </a:r>
            <a:r>
              <a:rPr lang="pl-PL" sz="1300" kern="0" spc="-49" dirty="0" err="1">
                <a:solidFill>
                  <a:srgbClr val="000000"/>
                </a:solidFill>
              </a:rPr>
              <a:t>ticket</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To the </a:t>
            </a:r>
            <a:r>
              <a:rPr lang="pl-PL" sz="1300" kern="0" spc="-49" dirty="0" err="1">
                <a:solidFill>
                  <a:srgbClr val="000000"/>
                </a:solidFill>
              </a:rPr>
              <a:t>greatest</a:t>
            </a:r>
            <a:r>
              <a:rPr lang="pl-PL" sz="1300" kern="0" spc="-49" dirty="0">
                <a:solidFill>
                  <a:srgbClr val="000000"/>
                </a:solidFill>
              </a:rPr>
              <a:t> </a:t>
            </a:r>
            <a:r>
              <a:rPr lang="pl-PL" sz="1300" kern="0" spc="-49" dirty="0" err="1">
                <a:solidFill>
                  <a:srgbClr val="000000"/>
                </a:solidFill>
              </a:rPr>
              <a:t>extent</a:t>
            </a:r>
            <a:r>
              <a:rPr lang="pl-PL" sz="1300" kern="0" spc="-49" dirty="0">
                <a:solidFill>
                  <a:srgbClr val="000000"/>
                </a:solidFill>
              </a:rPr>
              <a:t> </a:t>
            </a:r>
            <a:r>
              <a:rPr lang="pl-PL" sz="1300" kern="0" spc="-49" dirty="0" err="1">
                <a:solidFill>
                  <a:srgbClr val="000000"/>
                </a:solidFill>
              </a:rPr>
              <a:t>guided</a:t>
            </a:r>
            <a:r>
              <a:rPr lang="pl-PL" sz="1300" kern="0" spc="-49" dirty="0">
                <a:solidFill>
                  <a:srgbClr val="000000"/>
                </a:solidFill>
              </a:rPr>
              <a:t> by </a:t>
            </a:r>
            <a:r>
              <a:rPr lang="pl-PL" sz="1300" kern="0" spc="-49" dirty="0" err="1">
                <a:solidFill>
                  <a:srgbClr val="000000"/>
                </a:solidFill>
              </a:rPr>
              <a:t>price</a:t>
            </a:r>
            <a:r>
              <a:rPr lang="pl-PL" sz="1300" kern="0" spc="-49" dirty="0">
                <a:solidFill>
                  <a:srgbClr val="000000"/>
                </a:solidFill>
              </a:rPr>
              <a:t>, </a:t>
            </a:r>
            <a:r>
              <a:rPr lang="pl-PL" sz="1300" kern="0" spc="-49" dirty="0" err="1">
                <a:solidFill>
                  <a:srgbClr val="000000"/>
                </a:solidFill>
              </a:rPr>
              <a:t>when</a:t>
            </a:r>
            <a:r>
              <a:rPr lang="pl-PL" sz="1300" kern="0" spc="-49" dirty="0">
                <a:solidFill>
                  <a:srgbClr val="000000"/>
                </a:solidFill>
              </a:rPr>
              <a:t>  </a:t>
            </a:r>
            <a:r>
              <a:rPr lang="pl-PL" sz="1300" kern="0" spc="-49" dirty="0" err="1">
                <a:solidFill>
                  <a:srgbClr val="000000"/>
                </a:solidFill>
              </a:rPr>
              <a:t>choosing</a:t>
            </a:r>
            <a:r>
              <a:rPr lang="pl-PL" sz="1300" kern="0" spc="-49" dirty="0">
                <a:solidFill>
                  <a:srgbClr val="000000"/>
                </a:solidFill>
              </a:rPr>
              <a:t> </a:t>
            </a:r>
            <a:r>
              <a:rPr lang="pl-PL" sz="1300" kern="0" spc="-49" dirty="0" err="1">
                <a:solidFill>
                  <a:srgbClr val="000000"/>
                </a:solidFill>
              </a:rPr>
              <a:t>flights</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Possibility</a:t>
            </a:r>
            <a:r>
              <a:rPr lang="pl-PL" sz="1300" kern="0" spc="-49" dirty="0">
                <a:solidFill>
                  <a:srgbClr val="000000"/>
                </a:solidFill>
              </a:rPr>
              <a:t> of a </a:t>
            </a:r>
            <a:r>
              <a:rPr lang="pl-PL" sz="1300" kern="0" spc="-49" dirty="0" err="1">
                <a:solidFill>
                  <a:srgbClr val="000000"/>
                </a:solidFill>
              </a:rPr>
              <a:t>direct</a:t>
            </a:r>
            <a:r>
              <a:rPr lang="pl-PL" sz="1300" kern="0" spc="-49" dirty="0">
                <a:solidFill>
                  <a:srgbClr val="000000"/>
                </a:solidFill>
              </a:rPr>
              <a:t> </a:t>
            </a:r>
            <a:r>
              <a:rPr lang="pl-PL" sz="1300" kern="0" spc="-49" dirty="0" err="1">
                <a:solidFill>
                  <a:srgbClr val="000000"/>
                </a:solidFill>
              </a:rPr>
              <a:t>flight</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important</a:t>
            </a:r>
            <a:r>
              <a:rPr lang="pl-PL" sz="1300" kern="0" spc="-49" dirty="0">
                <a:solidFill>
                  <a:srgbClr val="000000"/>
                </a:solidFill>
              </a:rPr>
              <a:t> to </a:t>
            </a:r>
            <a:r>
              <a:rPr lang="pl-PL" sz="1300" kern="0" spc="-49" dirty="0" err="1">
                <a:solidFill>
                  <a:srgbClr val="000000"/>
                </a:solidFill>
              </a:rPr>
              <a:t>them</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They</a:t>
            </a:r>
            <a:r>
              <a:rPr lang="pl-PL" sz="1300" kern="0" spc="-49" dirty="0">
                <a:solidFill>
                  <a:srgbClr val="000000"/>
                </a:solidFill>
              </a:rPr>
              <a:t> </a:t>
            </a:r>
            <a:r>
              <a:rPr lang="pl-PL" sz="1300" kern="0" spc="-49" dirty="0" err="1">
                <a:solidFill>
                  <a:srgbClr val="000000"/>
                </a:solidFill>
              </a:rPr>
              <a:t>have</a:t>
            </a:r>
            <a:r>
              <a:rPr lang="pl-PL" sz="1300" kern="0" spc="-49" dirty="0">
                <a:solidFill>
                  <a:srgbClr val="000000"/>
                </a:solidFill>
              </a:rPr>
              <a:t> no </a:t>
            </a:r>
            <a:r>
              <a:rPr lang="pl-PL" sz="1300" kern="0" spc="-49" dirty="0" err="1">
                <a:solidFill>
                  <a:srgbClr val="000000"/>
                </a:solidFill>
              </a:rPr>
              <a:t>experience</a:t>
            </a:r>
            <a:r>
              <a:rPr lang="pl-PL" sz="1300" kern="0" spc="-49" dirty="0">
                <a:solidFill>
                  <a:srgbClr val="000000"/>
                </a:solidFill>
              </a:rPr>
              <a:t> in </a:t>
            </a:r>
            <a:r>
              <a:rPr lang="pl-PL" sz="1300" kern="0" spc="-49" dirty="0" err="1">
                <a:solidFill>
                  <a:srgbClr val="000000"/>
                </a:solidFill>
              </a:rPr>
              <a:t>flying</a:t>
            </a:r>
            <a:r>
              <a:rPr lang="pl-PL" sz="1300" kern="0" spc="-49" dirty="0">
                <a:solidFill>
                  <a:srgbClr val="000000"/>
                </a:solidFill>
              </a:rPr>
              <a:t> and travelling on </a:t>
            </a:r>
            <a:r>
              <a:rPr lang="pl-PL" sz="1300" kern="0" spc="-49" dirty="0" err="1">
                <a:solidFill>
                  <a:srgbClr val="000000"/>
                </a:solidFill>
              </a:rPr>
              <a:t>an</a:t>
            </a:r>
            <a:r>
              <a:rPr lang="pl-PL" sz="1300" kern="0" spc="-49" dirty="0">
                <a:solidFill>
                  <a:srgbClr val="000000"/>
                </a:solidFill>
              </a:rPr>
              <a:t> </a:t>
            </a:r>
            <a:r>
              <a:rPr lang="pl-PL" sz="1300" kern="0" spc="-49" dirty="0" err="1">
                <a:solidFill>
                  <a:srgbClr val="000000"/>
                </a:solidFill>
              </a:rPr>
              <a:t>airplane</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very</a:t>
            </a:r>
            <a:r>
              <a:rPr lang="pl-PL" sz="1300" kern="0" spc="-49" dirty="0">
                <a:solidFill>
                  <a:srgbClr val="000000"/>
                </a:solidFill>
              </a:rPr>
              <a:t> </a:t>
            </a:r>
            <a:r>
              <a:rPr lang="pl-PL" sz="1300" kern="0" spc="-49" dirty="0" err="1">
                <a:solidFill>
                  <a:srgbClr val="000000"/>
                </a:solidFill>
              </a:rPr>
              <a:t>stressful</a:t>
            </a:r>
            <a:r>
              <a:rPr lang="pl-PL" sz="1300" kern="0" spc="-49" dirty="0">
                <a:solidFill>
                  <a:srgbClr val="000000"/>
                </a:solidFill>
              </a:rPr>
              <a:t> to </a:t>
            </a:r>
            <a:r>
              <a:rPr lang="pl-PL" sz="1300" kern="0" spc="-49" dirty="0" err="1">
                <a:solidFill>
                  <a:srgbClr val="000000"/>
                </a:solidFill>
              </a:rPr>
              <a:t>them</a:t>
            </a:r>
            <a:endParaRPr lang="pl-PL" sz="1300" kern="0" spc="-49" dirty="0">
              <a:solidFill>
                <a:srgbClr val="000000"/>
              </a:solidFill>
            </a:endParaRPr>
          </a:p>
        </p:txBody>
      </p:sp>
      <p:sp>
        <p:nvSpPr>
          <p:cNvPr id="93" name="pole tekstowe 92"/>
          <p:cNvSpPr txBox="1"/>
          <p:nvPr/>
        </p:nvSpPr>
        <p:spPr>
          <a:xfrm>
            <a:off x="6974268" y="2746375"/>
            <a:ext cx="1667468" cy="5075250"/>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Fly</a:t>
            </a:r>
            <a:r>
              <a:rPr lang="pl-PL" sz="1300" kern="0" spc="-49" dirty="0">
                <a:solidFill>
                  <a:srgbClr val="000000"/>
                </a:solidFill>
              </a:rPr>
              <a:t> for business </a:t>
            </a:r>
            <a:r>
              <a:rPr lang="pl-PL" sz="1300" kern="0" spc="-49" dirty="0" err="1">
                <a:solidFill>
                  <a:srgbClr val="000000"/>
                </a:solidFill>
              </a:rPr>
              <a:t>purposes</a:t>
            </a:r>
            <a:r>
              <a:rPr lang="pl-PL" sz="1300" kern="0" spc="-49" dirty="0">
                <a:solidFill>
                  <a:srgbClr val="000000"/>
                </a:solidFill>
              </a:rPr>
              <a:t> </a:t>
            </a:r>
            <a:r>
              <a:rPr lang="pl-PL" sz="1300" kern="0" spc="-49" dirty="0" err="1">
                <a:solidFill>
                  <a:srgbClr val="000000"/>
                </a:solidFill>
              </a:rPr>
              <a:t>relatively</a:t>
            </a:r>
            <a:r>
              <a:rPr lang="pl-PL" sz="1300" kern="0" spc="-49" dirty="0">
                <a:solidFill>
                  <a:srgbClr val="000000"/>
                </a:solidFill>
              </a:rPr>
              <a:t> </a:t>
            </a:r>
            <a:r>
              <a:rPr lang="pl-PL" sz="1300" kern="0" spc="-49" dirty="0" err="1">
                <a:solidFill>
                  <a:srgbClr val="000000"/>
                </a:solidFill>
              </a:rPr>
              <a:t>frequently</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The </a:t>
            </a:r>
            <a:r>
              <a:rPr lang="pl-PL" sz="1300" kern="0" spc="-49" dirty="0" err="1">
                <a:solidFill>
                  <a:srgbClr val="000000"/>
                </a:solidFill>
              </a:rPr>
              <a:t>only</a:t>
            </a:r>
            <a:r>
              <a:rPr lang="pl-PL" sz="1300" kern="0" spc="-49" dirty="0">
                <a:solidFill>
                  <a:srgbClr val="000000"/>
                </a:solidFill>
              </a:rPr>
              <a:t> segment, for </a:t>
            </a:r>
            <a:r>
              <a:rPr lang="pl-PL" sz="1300" kern="0" spc="-49" dirty="0" err="1">
                <a:solidFill>
                  <a:srgbClr val="000000"/>
                </a:solidFill>
              </a:rPr>
              <a:t>which</a:t>
            </a:r>
            <a:r>
              <a:rPr lang="pl-PL" sz="1300" kern="0" spc="-49" dirty="0">
                <a:solidFill>
                  <a:srgbClr val="000000"/>
                </a:solidFill>
              </a:rPr>
              <a:t> the </a:t>
            </a:r>
            <a:r>
              <a:rPr lang="pl-PL" sz="1300" kern="0" spc="-49" dirty="0" err="1">
                <a:solidFill>
                  <a:srgbClr val="000000"/>
                </a:solidFill>
              </a:rPr>
              <a:t>main</a:t>
            </a:r>
            <a:r>
              <a:rPr lang="pl-PL" sz="1300" kern="0" spc="-49" dirty="0">
                <a:solidFill>
                  <a:srgbClr val="000000"/>
                </a:solidFill>
              </a:rPr>
              <a:t> </a:t>
            </a:r>
            <a:r>
              <a:rPr lang="pl-PL" sz="1300" kern="0" spc="-49" dirty="0" err="1">
                <a:solidFill>
                  <a:srgbClr val="000000"/>
                </a:solidFill>
              </a:rPr>
              <a:t>type</a:t>
            </a:r>
            <a:r>
              <a:rPr lang="pl-PL" sz="1300" kern="0" spc="-49" dirty="0">
                <a:solidFill>
                  <a:srgbClr val="000000"/>
                </a:solidFill>
              </a:rPr>
              <a:t> of </a:t>
            </a:r>
            <a:r>
              <a:rPr lang="pl-PL" sz="1300" kern="0" spc="-49" dirty="0" err="1">
                <a:solidFill>
                  <a:srgbClr val="000000"/>
                </a:solidFill>
              </a:rPr>
              <a:t>airline</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 </a:t>
            </a:r>
            <a:r>
              <a:rPr lang="pl-PL" sz="1300" kern="0" spc="-49" dirty="0" err="1">
                <a:solidFill>
                  <a:srgbClr val="000000"/>
                </a:solidFill>
              </a:rPr>
              <a:t>legacy</a:t>
            </a:r>
            <a:r>
              <a:rPr lang="pl-PL" sz="1300" kern="0" spc="-49" dirty="0">
                <a:solidFill>
                  <a:srgbClr val="000000"/>
                </a:solidFill>
              </a:rPr>
              <a:t> </a:t>
            </a:r>
            <a:r>
              <a:rPr lang="pl-PL" sz="1300" kern="0" spc="-49" dirty="0" err="1">
                <a:solidFill>
                  <a:srgbClr val="000000"/>
                </a:solidFill>
              </a:rPr>
              <a:t>carrier</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Rarely</a:t>
            </a:r>
            <a:r>
              <a:rPr lang="pl-PL" sz="1300" kern="0" spc="-49" dirty="0">
                <a:solidFill>
                  <a:srgbClr val="000000"/>
                </a:solidFill>
              </a:rPr>
              <a:t> </a:t>
            </a:r>
            <a:r>
              <a:rPr lang="pl-PL" sz="1300" kern="0" spc="-49" dirty="0" err="1">
                <a:solidFill>
                  <a:srgbClr val="000000"/>
                </a:solidFill>
              </a:rPr>
              <a:t>decide</a:t>
            </a:r>
            <a:r>
              <a:rPr lang="pl-PL" sz="1300" kern="0" spc="-49" dirty="0">
                <a:solidFill>
                  <a:srgbClr val="000000"/>
                </a:solidFill>
              </a:rPr>
              <a:t> </a:t>
            </a:r>
            <a:r>
              <a:rPr lang="pl-PL" sz="1300" kern="0" spc="-49" dirty="0" err="1">
                <a:solidFill>
                  <a:srgbClr val="000000"/>
                </a:solidFill>
              </a:rPr>
              <a:t>themselves</a:t>
            </a:r>
            <a:r>
              <a:rPr lang="pl-PL" sz="1300" kern="0" spc="-49" dirty="0">
                <a:solidFill>
                  <a:srgbClr val="000000"/>
                </a:solidFill>
              </a:rPr>
              <a:t> </a:t>
            </a:r>
            <a:r>
              <a:rPr lang="pl-PL" sz="1300" kern="0" spc="-49" dirty="0" err="1">
                <a:solidFill>
                  <a:srgbClr val="000000"/>
                </a:solidFill>
              </a:rPr>
              <a:t>about</a:t>
            </a:r>
            <a:r>
              <a:rPr lang="pl-PL" sz="1300" kern="0" spc="-49" dirty="0">
                <a:solidFill>
                  <a:srgbClr val="000000"/>
                </a:solidFill>
              </a:rPr>
              <a:t> the choice of </a:t>
            </a:r>
            <a:r>
              <a:rPr lang="pl-PL" sz="1300" kern="0" spc="-49" dirty="0" err="1">
                <a:solidFill>
                  <a:srgbClr val="000000"/>
                </a:solidFill>
              </a:rPr>
              <a:t>flight</a:t>
            </a:r>
            <a:r>
              <a:rPr lang="pl-PL" sz="1300" kern="0" spc="-49" dirty="0">
                <a:solidFill>
                  <a:srgbClr val="000000"/>
                </a:solidFill>
              </a:rPr>
              <a:t> </a:t>
            </a: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They</a:t>
            </a:r>
            <a:r>
              <a:rPr lang="pl-PL" sz="1300" kern="0" spc="-49" dirty="0">
                <a:solidFill>
                  <a:srgbClr val="000000"/>
                </a:solidFill>
              </a:rPr>
              <a:t> </a:t>
            </a:r>
            <a:r>
              <a:rPr lang="pl-PL" sz="1300" kern="0" spc="-49" dirty="0" err="1">
                <a:solidFill>
                  <a:srgbClr val="000000"/>
                </a:solidFill>
              </a:rPr>
              <a:t>are</a:t>
            </a:r>
            <a:r>
              <a:rPr lang="pl-PL" sz="1300" kern="0" spc="-49" dirty="0">
                <a:solidFill>
                  <a:srgbClr val="000000"/>
                </a:solidFill>
              </a:rPr>
              <a:t> not </a:t>
            </a:r>
            <a:r>
              <a:rPr lang="pl-PL" sz="1300" kern="0" spc="-49" dirty="0" err="1">
                <a:solidFill>
                  <a:srgbClr val="000000"/>
                </a:solidFill>
              </a:rPr>
              <a:t>guided</a:t>
            </a:r>
            <a:r>
              <a:rPr lang="pl-PL" sz="1300" kern="0" spc="-49" dirty="0">
                <a:solidFill>
                  <a:srgbClr val="000000"/>
                </a:solidFill>
              </a:rPr>
              <a:t> by </a:t>
            </a:r>
            <a:r>
              <a:rPr lang="pl-PL" sz="1300" kern="0" spc="-49" dirty="0" err="1">
                <a:solidFill>
                  <a:srgbClr val="000000"/>
                </a:solidFill>
              </a:rPr>
              <a:t>low</a:t>
            </a:r>
            <a:r>
              <a:rPr lang="pl-PL" sz="1300" kern="0" spc="-49" dirty="0">
                <a:solidFill>
                  <a:srgbClr val="000000"/>
                </a:solidFill>
              </a:rPr>
              <a:t> </a:t>
            </a:r>
            <a:r>
              <a:rPr lang="pl-PL" sz="1300" kern="0" spc="-49" dirty="0" err="1">
                <a:solidFill>
                  <a:srgbClr val="000000"/>
                </a:solidFill>
              </a:rPr>
              <a:t>price</a:t>
            </a:r>
            <a:r>
              <a:rPr lang="pl-PL" sz="1300" kern="0" spc="-49" dirty="0">
                <a:solidFill>
                  <a:srgbClr val="000000"/>
                </a:solidFill>
              </a:rPr>
              <a:t>, </a:t>
            </a:r>
            <a:r>
              <a:rPr lang="pl-PL" sz="1300" kern="0" spc="-49" dirty="0" err="1">
                <a:solidFill>
                  <a:srgbClr val="000000"/>
                </a:solidFill>
              </a:rPr>
              <a:t>rather</a:t>
            </a:r>
            <a:r>
              <a:rPr lang="pl-PL" sz="1300" kern="0" spc="-49" dirty="0">
                <a:solidFill>
                  <a:srgbClr val="000000"/>
                </a:solidFill>
              </a:rPr>
              <a:t> </a:t>
            </a:r>
            <a:r>
              <a:rPr lang="pl-PL" sz="1300" kern="0" spc="-49" dirty="0" err="1">
                <a:solidFill>
                  <a:srgbClr val="000000"/>
                </a:solidFill>
              </a:rPr>
              <a:t>have</a:t>
            </a:r>
            <a:r>
              <a:rPr lang="pl-PL" sz="1300" kern="0" spc="-49" dirty="0">
                <a:solidFill>
                  <a:srgbClr val="000000"/>
                </a:solidFill>
              </a:rPr>
              <a:t> </a:t>
            </a:r>
            <a:r>
              <a:rPr lang="pl-PL" sz="1300" kern="0" spc="-49" dirty="0" err="1">
                <a:solidFill>
                  <a:srgbClr val="000000"/>
                </a:solidFill>
              </a:rPr>
              <a:t>ancillary</a:t>
            </a:r>
            <a:r>
              <a:rPr lang="pl-PL" sz="1300" kern="0" spc="-49" dirty="0">
                <a:solidFill>
                  <a:srgbClr val="000000"/>
                </a:solidFill>
              </a:rPr>
              <a:t> services </a:t>
            </a:r>
            <a:r>
              <a:rPr lang="pl-PL" sz="1300" kern="0" spc="-49" dirty="0" err="1">
                <a:solidFill>
                  <a:srgbClr val="000000"/>
                </a:solidFill>
              </a:rPr>
              <a:t>included</a:t>
            </a:r>
            <a:r>
              <a:rPr lang="pl-PL" sz="1300" kern="0" spc="-49" dirty="0">
                <a:solidFill>
                  <a:srgbClr val="000000"/>
                </a:solidFill>
              </a:rPr>
              <a:t> in the </a:t>
            </a:r>
            <a:r>
              <a:rPr lang="pl-PL" sz="1300" kern="0" spc="-49" dirty="0" err="1">
                <a:solidFill>
                  <a:srgbClr val="000000"/>
                </a:solidFill>
              </a:rPr>
              <a:t>price</a:t>
            </a:r>
            <a:r>
              <a:rPr lang="pl-PL" sz="1300" kern="0" spc="-49" dirty="0">
                <a:solidFill>
                  <a:srgbClr val="000000"/>
                </a:solidFill>
              </a:rPr>
              <a:t> </a:t>
            </a: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They</a:t>
            </a:r>
            <a:r>
              <a:rPr lang="pl-PL" sz="1300" kern="0" spc="-49" dirty="0">
                <a:solidFill>
                  <a:srgbClr val="000000"/>
                </a:solidFill>
              </a:rPr>
              <a:t> </a:t>
            </a:r>
            <a:r>
              <a:rPr lang="pl-PL" sz="1300" kern="0" spc="-49" dirty="0" err="1">
                <a:solidFill>
                  <a:srgbClr val="000000"/>
                </a:solidFill>
              </a:rPr>
              <a:t>have</a:t>
            </a:r>
            <a:r>
              <a:rPr lang="pl-PL" sz="1300" kern="0" spc="-49" dirty="0">
                <a:solidFill>
                  <a:srgbClr val="000000"/>
                </a:solidFill>
              </a:rPr>
              <a:t> </a:t>
            </a:r>
            <a:r>
              <a:rPr lang="pl-PL" sz="1300" kern="0" spc="-49" dirty="0" err="1">
                <a:solidFill>
                  <a:srgbClr val="000000"/>
                </a:solidFill>
              </a:rPr>
              <a:t>experience</a:t>
            </a:r>
            <a:r>
              <a:rPr lang="pl-PL" sz="1300" kern="0" spc="-49" dirty="0">
                <a:solidFill>
                  <a:srgbClr val="000000"/>
                </a:solidFill>
              </a:rPr>
              <a:t> in travelling on </a:t>
            </a:r>
            <a:r>
              <a:rPr lang="pl-PL" sz="1300" kern="0" spc="-49" dirty="0" err="1">
                <a:solidFill>
                  <a:srgbClr val="000000"/>
                </a:solidFill>
              </a:rPr>
              <a:t>an</a:t>
            </a:r>
            <a:r>
              <a:rPr lang="pl-PL" sz="1300" kern="0" spc="-49" dirty="0">
                <a:solidFill>
                  <a:srgbClr val="000000"/>
                </a:solidFill>
              </a:rPr>
              <a:t> </a:t>
            </a:r>
            <a:r>
              <a:rPr lang="pl-PL" sz="1300" kern="0" spc="-49" dirty="0" err="1">
                <a:solidFill>
                  <a:srgbClr val="000000"/>
                </a:solidFill>
              </a:rPr>
              <a:t>airplane</a:t>
            </a:r>
            <a:r>
              <a:rPr lang="pl-PL" sz="1300" kern="0" spc="-49" dirty="0">
                <a:solidFill>
                  <a:srgbClr val="000000"/>
                </a:solidFill>
              </a:rPr>
              <a:t>, </a:t>
            </a:r>
            <a:r>
              <a:rPr lang="pl-PL" sz="1300" kern="0" spc="-49" dirty="0" err="1">
                <a:solidFill>
                  <a:srgbClr val="000000"/>
                </a:solidFill>
              </a:rPr>
              <a:t>hence</a:t>
            </a:r>
            <a:r>
              <a:rPr lang="pl-PL" sz="1300" kern="0" spc="-49" dirty="0">
                <a:solidFill>
                  <a:srgbClr val="000000"/>
                </a:solidFill>
              </a:rPr>
              <a:t> </a:t>
            </a:r>
            <a:r>
              <a:rPr lang="pl-PL" sz="1300" kern="0" spc="-49" dirty="0" err="1">
                <a:solidFill>
                  <a:srgbClr val="000000"/>
                </a:solidFill>
              </a:rPr>
              <a:t>usually</a:t>
            </a:r>
            <a:r>
              <a:rPr lang="pl-PL" sz="1300" kern="0" spc="-49" dirty="0">
                <a:solidFill>
                  <a:srgbClr val="000000"/>
                </a:solidFill>
              </a:rPr>
              <a:t> travelling </a:t>
            </a:r>
            <a:r>
              <a:rPr lang="pl-PL" sz="1300" kern="0" spc="-49" dirty="0" err="1">
                <a:solidFill>
                  <a:srgbClr val="000000"/>
                </a:solidFill>
              </a:rPr>
              <a:t>only</a:t>
            </a:r>
            <a:r>
              <a:rPr lang="pl-PL" sz="1300" kern="0" spc="-49" dirty="0">
                <a:solidFill>
                  <a:srgbClr val="000000"/>
                </a:solidFill>
              </a:rPr>
              <a:t> with </a:t>
            </a:r>
            <a:r>
              <a:rPr lang="pl-PL" sz="1300" kern="0" spc="-49" dirty="0" err="1">
                <a:solidFill>
                  <a:srgbClr val="000000"/>
                </a:solidFill>
              </a:rPr>
              <a:t>carry</a:t>
            </a:r>
            <a:r>
              <a:rPr lang="pl-PL" sz="1300" kern="0" spc="-49" dirty="0">
                <a:solidFill>
                  <a:srgbClr val="000000"/>
                </a:solidFill>
              </a:rPr>
              <a:t>-on </a:t>
            </a:r>
            <a:r>
              <a:rPr lang="pl-PL" sz="1300" kern="0" spc="-49" dirty="0" err="1">
                <a:solidFill>
                  <a:srgbClr val="000000"/>
                </a:solidFill>
              </a:rPr>
              <a:t>baggage</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endParaRPr lang="pl-PL" sz="1300" kern="0" spc="-49" dirty="0">
              <a:solidFill>
                <a:srgbClr val="4D4D4D"/>
              </a:solidFill>
            </a:endParaRPr>
          </a:p>
        </p:txBody>
      </p:sp>
      <p:sp>
        <p:nvSpPr>
          <p:cNvPr id="96" name="pole tekstowe 95"/>
          <p:cNvSpPr txBox="1"/>
          <p:nvPr/>
        </p:nvSpPr>
        <p:spPr>
          <a:xfrm>
            <a:off x="8585168" y="2746375"/>
            <a:ext cx="1763854" cy="4875195"/>
          </a:xfrm>
          <a:prstGeom prst="rect">
            <a:avLst/>
          </a:prstGeom>
          <a:noFill/>
        </p:spPr>
        <p:txBody>
          <a:bodyPr wrap="square" lIns="88404" tIns="44203" rIns="88404" bIns="44203" rtlCol="0">
            <a:spAutoFit/>
          </a:bodyPr>
          <a:lstStyle/>
          <a:p>
            <a:pPr marL="173437" indent="-173437">
              <a:spcAft>
                <a:spcPts val="580"/>
              </a:spcAft>
              <a:buClr>
                <a:srgbClr val="004B98"/>
              </a:buClr>
              <a:buFont typeface="Wingdings" panose="05000000000000000000" pitchFamily="2" charset="2"/>
              <a:buChar char="§"/>
            </a:pPr>
            <a:r>
              <a:rPr lang="pl-PL" sz="1300" kern="0" spc="-49" dirty="0">
                <a:solidFill>
                  <a:srgbClr val="000000"/>
                </a:solidFill>
              </a:rPr>
              <a:t>Travel for business </a:t>
            </a:r>
            <a:r>
              <a:rPr lang="pl-PL" sz="1300" kern="0" spc="-49" dirty="0" err="1">
                <a:solidFill>
                  <a:srgbClr val="000000"/>
                </a:solidFill>
              </a:rPr>
              <a:t>purposes</a:t>
            </a:r>
            <a:r>
              <a:rPr lang="pl-PL" sz="1300" kern="0" spc="-49" dirty="0">
                <a:solidFill>
                  <a:srgbClr val="000000"/>
                </a:solidFill>
              </a:rPr>
              <a:t> </a:t>
            </a:r>
            <a:r>
              <a:rPr lang="pl-PL" sz="1300" kern="0" spc="-49" dirty="0" err="1">
                <a:solidFill>
                  <a:srgbClr val="000000"/>
                </a:solidFill>
              </a:rPr>
              <a:t>rather</a:t>
            </a:r>
            <a:r>
              <a:rPr lang="pl-PL" sz="1300" kern="0" spc="-49" dirty="0">
                <a:solidFill>
                  <a:srgbClr val="000000"/>
                </a:solidFill>
              </a:rPr>
              <a:t> </a:t>
            </a:r>
            <a:r>
              <a:rPr lang="pl-PL" sz="1300" kern="0" spc="-49" dirty="0" err="1">
                <a:solidFill>
                  <a:srgbClr val="000000"/>
                </a:solidFill>
              </a:rPr>
              <a:t>seldomly</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Usually</a:t>
            </a:r>
            <a:r>
              <a:rPr lang="pl-PL" sz="1300" kern="0" spc="-49" dirty="0">
                <a:solidFill>
                  <a:srgbClr val="000000"/>
                </a:solidFill>
              </a:rPr>
              <a:t> </a:t>
            </a:r>
            <a:r>
              <a:rPr lang="pl-PL" sz="1300" kern="0" spc="-49" dirty="0" err="1">
                <a:solidFill>
                  <a:srgbClr val="000000"/>
                </a:solidFill>
              </a:rPr>
              <a:t>decide</a:t>
            </a:r>
            <a:r>
              <a:rPr lang="pl-PL" sz="1300" kern="0" spc="-49" dirty="0">
                <a:solidFill>
                  <a:srgbClr val="000000"/>
                </a:solidFill>
              </a:rPr>
              <a:t> </a:t>
            </a:r>
            <a:r>
              <a:rPr lang="pl-PL" sz="1300" kern="0" spc="-49" dirty="0" err="1">
                <a:solidFill>
                  <a:srgbClr val="000000"/>
                </a:solidFill>
              </a:rPr>
              <a:t>about</a:t>
            </a:r>
            <a:r>
              <a:rPr lang="pl-PL" sz="1300" kern="0" spc="-49" dirty="0">
                <a:solidFill>
                  <a:srgbClr val="000000"/>
                </a:solidFill>
              </a:rPr>
              <a:t> the choice of </a:t>
            </a:r>
            <a:r>
              <a:rPr lang="pl-PL" sz="1300" kern="0" spc="-49" dirty="0" err="1">
                <a:solidFill>
                  <a:srgbClr val="000000"/>
                </a:solidFill>
              </a:rPr>
              <a:t>flight</a:t>
            </a:r>
            <a:r>
              <a:rPr lang="pl-PL" sz="1300" kern="0" spc="-49" dirty="0">
                <a:solidFill>
                  <a:srgbClr val="000000"/>
                </a:solidFill>
              </a:rPr>
              <a:t> </a:t>
            </a:r>
            <a:r>
              <a:rPr lang="pl-PL" sz="1300" kern="0" spc="-49" dirty="0" err="1">
                <a:solidFill>
                  <a:srgbClr val="000000"/>
                </a:solidFill>
              </a:rPr>
              <a:t>themselves</a:t>
            </a:r>
            <a:r>
              <a:rPr lang="pl-PL" sz="1300" kern="0" spc="-49" dirty="0">
                <a:solidFill>
                  <a:srgbClr val="000000"/>
                </a:solidFill>
              </a:rPr>
              <a:t> and </a:t>
            </a:r>
            <a:r>
              <a:rPr lang="pl-PL" sz="1300" kern="0" spc="-49" dirty="0" err="1">
                <a:solidFill>
                  <a:srgbClr val="000000"/>
                </a:solidFill>
              </a:rPr>
              <a:t>often</a:t>
            </a:r>
            <a:r>
              <a:rPr lang="pl-PL" sz="1300" kern="0" spc="-49" dirty="0">
                <a:solidFill>
                  <a:srgbClr val="000000"/>
                </a:solidFill>
              </a:rPr>
              <a:t> </a:t>
            </a:r>
            <a:r>
              <a:rPr lang="pl-PL" sz="1300" kern="0" spc="-49" dirty="0" err="1">
                <a:solidFill>
                  <a:srgbClr val="000000"/>
                </a:solidFill>
              </a:rPr>
              <a:t>travel</a:t>
            </a:r>
            <a:r>
              <a:rPr lang="pl-PL" sz="1300" kern="0" spc="-49" dirty="0">
                <a:solidFill>
                  <a:srgbClr val="000000"/>
                </a:solidFill>
              </a:rPr>
              <a:t> </a:t>
            </a:r>
            <a:r>
              <a:rPr lang="pl-PL" sz="1300" kern="0" spc="-49" dirty="0" err="1">
                <a:solidFill>
                  <a:srgbClr val="000000"/>
                </a:solidFill>
              </a:rPr>
              <a:t>alone</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Frequently</a:t>
            </a:r>
            <a:r>
              <a:rPr lang="pl-PL" sz="1300" kern="0" spc="-49" dirty="0">
                <a:solidFill>
                  <a:srgbClr val="000000"/>
                </a:solidFill>
              </a:rPr>
              <a:t> </a:t>
            </a:r>
            <a:r>
              <a:rPr lang="pl-PL" sz="1300" kern="0" spc="-49" dirty="0" err="1">
                <a:solidFill>
                  <a:srgbClr val="000000"/>
                </a:solidFill>
              </a:rPr>
              <a:t>use</a:t>
            </a:r>
            <a:r>
              <a:rPr lang="pl-PL" sz="1300" kern="0" spc="-49" dirty="0">
                <a:solidFill>
                  <a:srgbClr val="000000"/>
                </a:solidFill>
              </a:rPr>
              <a:t> </a:t>
            </a:r>
            <a:r>
              <a:rPr lang="pl-PL" sz="1300" kern="0" spc="-49" dirty="0" err="1">
                <a:solidFill>
                  <a:srgbClr val="000000"/>
                </a:solidFill>
              </a:rPr>
              <a:t>cheap</a:t>
            </a:r>
            <a:r>
              <a:rPr lang="pl-PL" sz="1300" kern="0" spc="-49" dirty="0">
                <a:solidFill>
                  <a:srgbClr val="000000"/>
                </a:solidFill>
              </a:rPr>
              <a:t> airlines (1/3rd </a:t>
            </a:r>
            <a:r>
              <a:rPr lang="pl-PL" sz="1300" kern="0" spc="-49" dirty="0" err="1">
                <a:solidFill>
                  <a:srgbClr val="000000"/>
                </a:solidFill>
              </a:rPr>
              <a:t>considers</a:t>
            </a:r>
            <a:r>
              <a:rPr lang="pl-PL" sz="1300" kern="0" spc="-49" dirty="0">
                <a:solidFill>
                  <a:srgbClr val="000000"/>
                </a:solidFill>
              </a:rPr>
              <a:t> </a:t>
            </a:r>
            <a:r>
              <a:rPr lang="pl-PL" sz="1300" kern="0" spc="-49" dirty="0" err="1">
                <a:solidFill>
                  <a:srgbClr val="000000"/>
                </a:solidFill>
              </a:rPr>
              <a:t>such</a:t>
            </a:r>
            <a:r>
              <a:rPr lang="pl-PL" sz="1300" kern="0" spc="-49" dirty="0">
                <a:solidFill>
                  <a:srgbClr val="000000"/>
                </a:solidFill>
              </a:rPr>
              <a:t> </a:t>
            </a:r>
            <a:r>
              <a:rPr lang="pl-PL" sz="1300" kern="0" spc="-49" dirty="0" err="1">
                <a:solidFill>
                  <a:srgbClr val="000000"/>
                </a:solidFill>
              </a:rPr>
              <a:t>carriers</a:t>
            </a:r>
            <a:r>
              <a:rPr lang="pl-PL" sz="1300" kern="0" spc="-49" dirty="0">
                <a:solidFill>
                  <a:srgbClr val="000000"/>
                </a:solidFill>
              </a:rPr>
              <a:t>)</a:t>
            </a: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Ryanair</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their</a:t>
            </a:r>
            <a:r>
              <a:rPr lang="pl-PL" sz="1300" kern="0" spc="-49" dirty="0">
                <a:solidFill>
                  <a:srgbClr val="000000"/>
                </a:solidFill>
              </a:rPr>
              <a:t> top-of-</a:t>
            </a:r>
            <a:r>
              <a:rPr lang="pl-PL" sz="1300" kern="0" spc="-49" dirty="0" err="1">
                <a:solidFill>
                  <a:srgbClr val="000000"/>
                </a:solidFill>
              </a:rPr>
              <a:t>mind</a:t>
            </a:r>
            <a:r>
              <a:rPr lang="pl-PL" sz="1300" kern="0" spc="-49" dirty="0">
                <a:solidFill>
                  <a:srgbClr val="000000"/>
                </a:solidFill>
              </a:rPr>
              <a:t> </a:t>
            </a:r>
            <a:r>
              <a:rPr lang="pl-PL" sz="1300" kern="0" spc="-49" dirty="0" err="1">
                <a:solidFill>
                  <a:srgbClr val="000000"/>
                </a:solidFill>
              </a:rPr>
              <a:t>brand</a:t>
            </a:r>
            <a:r>
              <a:rPr lang="pl-PL" sz="1300" kern="0" spc="-49" dirty="0">
                <a:solidFill>
                  <a:srgbClr val="000000"/>
                </a:solidFill>
              </a:rPr>
              <a:t> and </a:t>
            </a:r>
            <a:r>
              <a:rPr lang="pl-PL" sz="1300" kern="0" spc="-49" dirty="0" err="1">
                <a:solidFill>
                  <a:srgbClr val="000000"/>
                </a:solidFill>
              </a:rPr>
              <a:t>it</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used</a:t>
            </a:r>
            <a:r>
              <a:rPr lang="pl-PL" sz="1300" kern="0" spc="-49" dirty="0">
                <a:solidFill>
                  <a:srgbClr val="000000"/>
                </a:solidFill>
              </a:rPr>
              <a:t> by </a:t>
            </a:r>
            <a:r>
              <a:rPr lang="pl-PL" sz="1300" kern="0" spc="-49" dirty="0" err="1">
                <a:solidFill>
                  <a:srgbClr val="000000"/>
                </a:solidFill>
              </a:rPr>
              <a:t>them</a:t>
            </a:r>
            <a:r>
              <a:rPr lang="pl-PL" sz="1300" kern="0" spc="-49" dirty="0">
                <a:solidFill>
                  <a:srgbClr val="000000"/>
                </a:solidFill>
              </a:rPr>
              <a:t> most </a:t>
            </a:r>
            <a:r>
              <a:rPr lang="pl-PL" sz="1300" kern="0" spc="-49" dirty="0" err="1">
                <a:solidFill>
                  <a:srgbClr val="000000"/>
                </a:solidFill>
              </a:rPr>
              <a:t>often</a:t>
            </a:r>
            <a:endParaRPr lang="pl-PL" sz="1300" kern="0" spc="-49" dirty="0">
              <a:solidFill>
                <a:srgbClr val="000000"/>
              </a:solidFill>
            </a:endParaRPr>
          </a:p>
          <a:p>
            <a:pPr marL="173437" indent="-173437">
              <a:spcAft>
                <a:spcPts val="580"/>
              </a:spcAft>
              <a:buClr>
                <a:srgbClr val="004B98"/>
              </a:buClr>
              <a:buFont typeface="Wingdings" panose="05000000000000000000" pitchFamily="2" charset="2"/>
              <a:buChar char="§"/>
            </a:pPr>
            <a:r>
              <a:rPr lang="pl-PL" sz="1300" kern="0" spc="-49" dirty="0" err="1">
                <a:solidFill>
                  <a:srgbClr val="000000"/>
                </a:solidFill>
              </a:rPr>
              <a:t>When</a:t>
            </a:r>
            <a:r>
              <a:rPr lang="pl-PL" sz="1300" kern="0" spc="-49" dirty="0">
                <a:solidFill>
                  <a:srgbClr val="000000"/>
                </a:solidFill>
              </a:rPr>
              <a:t> </a:t>
            </a:r>
            <a:r>
              <a:rPr lang="pl-PL" sz="1300" kern="0" spc="-49" dirty="0" err="1">
                <a:solidFill>
                  <a:srgbClr val="000000"/>
                </a:solidFill>
              </a:rPr>
              <a:t>choosing</a:t>
            </a:r>
            <a:r>
              <a:rPr lang="pl-PL" sz="1300" kern="0" spc="-49" dirty="0">
                <a:solidFill>
                  <a:srgbClr val="000000"/>
                </a:solidFill>
              </a:rPr>
              <a:t>, </a:t>
            </a:r>
            <a:r>
              <a:rPr lang="pl-PL" sz="1300" kern="0" spc="-49" dirty="0" err="1">
                <a:solidFill>
                  <a:srgbClr val="000000"/>
                </a:solidFill>
              </a:rPr>
              <a:t>they</a:t>
            </a:r>
            <a:r>
              <a:rPr lang="pl-PL" sz="1300" kern="0" spc="-49" dirty="0">
                <a:solidFill>
                  <a:srgbClr val="000000"/>
                </a:solidFill>
              </a:rPr>
              <a:t> </a:t>
            </a:r>
            <a:r>
              <a:rPr lang="pl-PL" sz="1300" kern="0" spc="-49" dirty="0" err="1">
                <a:solidFill>
                  <a:srgbClr val="000000"/>
                </a:solidFill>
              </a:rPr>
              <a:t>are</a:t>
            </a:r>
            <a:r>
              <a:rPr lang="pl-PL" sz="1300" kern="0" spc="-49" dirty="0">
                <a:solidFill>
                  <a:srgbClr val="000000"/>
                </a:solidFill>
              </a:rPr>
              <a:t> </a:t>
            </a:r>
            <a:r>
              <a:rPr lang="pl-PL" sz="1300" kern="0" spc="-49" dirty="0" err="1">
                <a:solidFill>
                  <a:srgbClr val="000000"/>
                </a:solidFill>
              </a:rPr>
              <a:t>heavily</a:t>
            </a:r>
            <a:r>
              <a:rPr lang="pl-PL" sz="1300" kern="0" spc="-49" dirty="0">
                <a:solidFill>
                  <a:srgbClr val="000000"/>
                </a:solidFill>
              </a:rPr>
              <a:t> </a:t>
            </a:r>
            <a:r>
              <a:rPr lang="pl-PL" sz="1300" kern="0" spc="-49" dirty="0" err="1">
                <a:solidFill>
                  <a:srgbClr val="000000"/>
                </a:solidFill>
              </a:rPr>
              <a:t>guided</a:t>
            </a:r>
            <a:r>
              <a:rPr lang="pl-PL" sz="1300" kern="0" spc="-49" dirty="0">
                <a:solidFill>
                  <a:srgbClr val="000000"/>
                </a:solidFill>
              </a:rPr>
              <a:t> by </a:t>
            </a:r>
            <a:r>
              <a:rPr lang="pl-PL" sz="1300" kern="0" spc="-49" dirty="0" err="1">
                <a:solidFill>
                  <a:srgbClr val="000000"/>
                </a:solidFill>
              </a:rPr>
              <a:t>price</a:t>
            </a:r>
            <a:r>
              <a:rPr lang="pl-PL" sz="1300" kern="0" spc="-49" dirty="0">
                <a:solidFill>
                  <a:srgbClr val="000000"/>
                </a:solidFill>
              </a:rPr>
              <a:t> and </a:t>
            </a:r>
            <a:r>
              <a:rPr lang="pl-PL" sz="1300" kern="0" spc="-49" dirty="0" err="1">
                <a:solidFill>
                  <a:srgbClr val="000000"/>
                </a:solidFill>
              </a:rPr>
              <a:t>it</a:t>
            </a:r>
            <a:r>
              <a:rPr lang="pl-PL" sz="1300" kern="0" spc="-49" dirty="0">
                <a:solidFill>
                  <a:srgbClr val="000000"/>
                </a:solidFill>
              </a:rPr>
              <a:t> </a:t>
            </a:r>
            <a:r>
              <a:rPr lang="pl-PL" sz="1300" kern="0" spc="-49" dirty="0" err="1">
                <a:solidFill>
                  <a:srgbClr val="000000"/>
                </a:solidFill>
              </a:rPr>
              <a:t>is</a:t>
            </a:r>
            <a:r>
              <a:rPr lang="pl-PL" sz="1300" kern="0" spc="-49" dirty="0">
                <a:solidFill>
                  <a:srgbClr val="000000"/>
                </a:solidFill>
              </a:rPr>
              <a:t> </a:t>
            </a:r>
            <a:r>
              <a:rPr lang="pl-PL" sz="1300" kern="0" spc="-49" dirty="0" err="1">
                <a:solidFill>
                  <a:srgbClr val="000000"/>
                </a:solidFill>
              </a:rPr>
              <a:t>more</a:t>
            </a:r>
            <a:r>
              <a:rPr lang="pl-PL" sz="1300" kern="0" spc="-49" dirty="0">
                <a:solidFill>
                  <a:srgbClr val="000000"/>
                </a:solidFill>
              </a:rPr>
              <a:t> </a:t>
            </a:r>
            <a:r>
              <a:rPr lang="pl-PL" sz="1300" kern="0" spc="-49" dirty="0" err="1">
                <a:solidFill>
                  <a:srgbClr val="000000"/>
                </a:solidFill>
              </a:rPr>
              <a:t>important</a:t>
            </a:r>
            <a:r>
              <a:rPr lang="pl-PL" sz="1300" kern="0" spc="-49" dirty="0">
                <a:solidFill>
                  <a:srgbClr val="000000"/>
                </a:solidFill>
              </a:rPr>
              <a:t> </a:t>
            </a:r>
            <a:r>
              <a:rPr lang="pl-PL" sz="1300" kern="0" spc="-49" dirty="0" err="1">
                <a:solidFill>
                  <a:srgbClr val="000000"/>
                </a:solidFill>
              </a:rPr>
              <a:t>than</a:t>
            </a:r>
            <a:r>
              <a:rPr lang="pl-PL" sz="1300" kern="0" spc="-49" dirty="0">
                <a:solidFill>
                  <a:srgbClr val="000000"/>
                </a:solidFill>
              </a:rPr>
              <a:t> </a:t>
            </a:r>
            <a:r>
              <a:rPr lang="pl-PL" sz="1300" kern="0" spc="-49" dirty="0" err="1">
                <a:solidFill>
                  <a:srgbClr val="000000"/>
                </a:solidFill>
              </a:rPr>
              <a:t>potential</a:t>
            </a:r>
            <a:r>
              <a:rPr lang="pl-PL" sz="1300" kern="0" spc="-49" dirty="0">
                <a:solidFill>
                  <a:srgbClr val="000000"/>
                </a:solidFill>
              </a:rPr>
              <a:t> </a:t>
            </a:r>
            <a:r>
              <a:rPr lang="pl-PL" sz="1300" kern="0" spc="-49" dirty="0" err="1">
                <a:solidFill>
                  <a:srgbClr val="000000"/>
                </a:solidFill>
              </a:rPr>
              <a:t>ancillary</a:t>
            </a:r>
            <a:r>
              <a:rPr lang="pl-PL" sz="1300" kern="0" spc="-49" dirty="0">
                <a:solidFill>
                  <a:srgbClr val="000000"/>
                </a:solidFill>
              </a:rPr>
              <a:t> services</a:t>
            </a:r>
          </a:p>
          <a:p>
            <a:pPr marL="173437" indent="-173437">
              <a:spcAft>
                <a:spcPts val="580"/>
              </a:spcAft>
              <a:buClr>
                <a:srgbClr val="004B98"/>
              </a:buClr>
              <a:buFont typeface="Wingdings" panose="05000000000000000000" pitchFamily="2" charset="2"/>
              <a:buChar char="§"/>
            </a:pPr>
            <a:endParaRPr lang="pl-PL" sz="1300" kern="0" spc="-49" dirty="0">
              <a:solidFill>
                <a:srgbClr val="4D4D4D"/>
              </a:solidFill>
            </a:endParaRPr>
          </a:p>
        </p:txBody>
      </p:sp>
    </p:spTree>
    <p:extLst>
      <p:ext uri="{BB962C8B-B14F-4D97-AF65-F5344CB8AC3E}">
        <p14:creationId xmlns:p14="http://schemas.microsoft.com/office/powerpoint/2010/main" val="24592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590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ECONOMY SAVER</a:t>
            </a:r>
          </a:p>
        </p:txBody>
      </p:sp>
      <p:sp>
        <p:nvSpPr>
          <p:cNvPr id="3" name="Prostokąt 2"/>
          <p:cNvSpPr/>
          <p:nvPr/>
        </p:nvSpPr>
        <p:spPr>
          <a:xfrm>
            <a:off x="930523" y="1983762"/>
            <a:ext cx="843487"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Free</a:t>
            </a:r>
            <a:r>
              <a:rPr lang="pl-PL" sz="1400" dirty="0"/>
              <a:t> services</a:t>
            </a:r>
            <a:endParaRPr lang="en-US" sz="1400" dirty="0"/>
          </a:p>
        </p:txBody>
      </p:sp>
      <p:sp>
        <p:nvSpPr>
          <p:cNvPr id="10" name="Prostokąt 9"/>
          <p:cNvSpPr/>
          <p:nvPr/>
        </p:nvSpPr>
        <p:spPr>
          <a:xfrm>
            <a:off x="930523" y="4353241"/>
            <a:ext cx="843487" cy="1008000"/>
          </a:xfrm>
          <a:prstGeom prst="rect">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Fare</a:t>
            </a:r>
            <a:r>
              <a:rPr lang="pl-PL" sz="1400" dirty="0"/>
              <a:t> </a:t>
            </a:r>
            <a:r>
              <a:rPr lang="pl-PL" sz="1400" dirty="0" err="1"/>
              <a:t>conditions</a:t>
            </a:r>
            <a:endParaRPr lang="en-US" sz="1400" dirty="0"/>
          </a:p>
        </p:txBody>
      </p:sp>
      <p:sp>
        <p:nvSpPr>
          <p:cNvPr id="11" name="Prostokąt 10"/>
          <p:cNvSpPr/>
          <p:nvPr/>
        </p:nvSpPr>
        <p:spPr>
          <a:xfrm>
            <a:off x="930524" y="5830167"/>
            <a:ext cx="843487" cy="10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300" dirty="0" err="1"/>
              <a:t>Chargeable</a:t>
            </a:r>
            <a:r>
              <a:rPr lang="pl-PL" sz="1300" dirty="0"/>
              <a:t> </a:t>
            </a:r>
            <a:r>
              <a:rPr lang="pl-PL" sz="1300" dirty="0" err="1"/>
              <a:t>ancillary</a:t>
            </a:r>
            <a:r>
              <a:rPr lang="pl-PL" sz="1300" dirty="0"/>
              <a:t> services</a:t>
            </a:r>
            <a:endParaRPr lang="en-US" sz="1300" dirty="0"/>
          </a:p>
        </p:txBody>
      </p:sp>
      <p:sp>
        <p:nvSpPr>
          <p:cNvPr id="5" name="pole tekstowe 4"/>
          <p:cNvSpPr txBox="1"/>
          <p:nvPr/>
        </p:nvSpPr>
        <p:spPr>
          <a:xfrm>
            <a:off x="2020402" y="1983762"/>
            <a:ext cx="3780467" cy="889488"/>
          </a:xfrm>
          <a:prstGeom prst="rect">
            <a:avLst/>
          </a:prstGeom>
          <a:noFill/>
        </p:spPr>
        <p:txBody>
          <a:bodyPr wrap="square" lIns="88404" tIns="44203" rIns="88404" bIns="44203" rtlCol="0">
            <a:spAutoFit/>
          </a:bodyPr>
          <a:lstStyle/>
          <a:p>
            <a:pPr marL="276270" indent="-276270">
              <a:spcAft>
                <a:spcPts val="580"/>
              </a:spcAft>
              <a:buClr>
                <a:schemeClr val="tx2"/>
              </a:buClr>
              <a:buFont typeface="Wingdings" panose="05000000000000000000" pitchFamily="2" charset="2"/>
              <a:buChar char="ü"/>
            </a:pPr>
            <a:r>
              <a:rPr lang="pl-PL" sz="1400" dirty="0" smtClean="0">
                <a:solidFill>
                  <a:schemeClr val="tx1">
                    <a:lumMod val="50000"/>
                  </a:schemeClr>
                </a:solidFill>
              </a:rPr>
              <a:t>Snack &amp; </a:t>
            </a:r>
            <a:r>
              <a:rPr lang="pl-PL" sz="1400" dirty="0" err="1" smtClean="0">
                <a:solidFill>
                  <a:schemeClr val="tx1">
                    <a:lumMod val="50000"/>
                  </a:schemeClr>
                </a:solidFill>
              </a:rPr>
              <a:t>beverage</a:t>
            </a:r>
            <a:endParaRPr lang="pl-PL" sz="1400" dirty="0">
              <a:solidFill>
                <a:schemeClr val="tx1">
                  <a:lumMod val="50000"/>
                </a:schemeClr>
              </a:solidFill>
            </a:endParaRPr>
          </a:p>
          <a:p>
            <a:pPr marL="276270" indent="-276270">
              <a:spcAft>
                <a:spcPts val="580"/>
              </a:spcAft>
              <a:buClr>
                <a:schemeClr val="tx2"/>
              </a:buClr>
              <a:buFont typeface="Wingdings" panose="05000000000000000000" pitchFamily="2" charset="2"/>
              <a:buChar char="ü"/>
            </a:pPr>
            <a:r>
              <a:rPr lang="pl-PL" sz="1400" dirty="0" err="1">
                <a:solidFill>
                  <a:schemeClr val="tx1">
                    <a:lumMod val="50000"/>
                  </a:schemeClr>
                </a:solidFill>
              </a:rPr>
              <a:t>Points</a:t>
            </a:r>
            <a:r>
              <a:rPr lang="pl-PL" sz="1400" dirty="0">
                <a:solidFill>
                  <a:schemeClr val="tx1">
                    <a:lumMod val="50000"/>
                  </a:schemeClr>
                </a:solidFill>
              </a:rPr>
              <a:t> in the Miles &amp; </a:t>
            </a:r>
            <a:r>
              <a:rPr lang="pl-PL" sz="1400" dirty="0" err="1">
                <a:solidFill>
                  <a:schemeClr val="tx1">
                    <a:lumMod val="50000"/>
                  </a:schemeClr>
                </a:solidFill>
              </a:rPr>
              <a:t>More</a:t>
            </a:r>
            <a:r>
              <a:rPr lang="pl-PL" sz="1400" dirty="0">
                <a:solidFill>
                  <a:schemeClr val="tx1">
                    <a:lumMod val="50000"/>
                  </a:schemeClr>
                </a:solidFill>
              </a:rPr>
              <a:t> program</a:t>
            </a:r>
          </a:p>
          <a:p>
            <a:pPr marL="276270" indent="-276270">
              <a:spcAft>
                <a:spcPts val="580"/>
              </a:spcAft>
              <a:buClr>
                <a:schemeClr val="tx2"/>
              </a:buClr>
              <a:buFont typeface="Wingdings" panose="05000000000000000000" pitchFamily="2" charset="2"/>
              <a:buChar char="ü"/>
            </a:pPr>
            <a:r>
              <a:rPr lang="pl-PL" sz="1400" dirty="0">
                <a:solidFill>
                  <a:schemeClr val="tx1">
                    <a:lumMod val="50000"/>
                  </a:schemeClr>
                </a:solidFill>
              </a:rPr>
              <a:t>8kg </a:t>
            </a:r>
            <a:r>
              <a:rPr lang="pl-PL" sz="1400" dirty="0" err="1">
                <a:solidFill>
                  <a:schemeClr val="tx1">
                    <a:lumMod val="50000"/>
                  </a:schemeClr>
                </a:solidFill>
              </a:rPr>
              <a:t>carry</a:t>
            </a:r>
            <a:r>
              <a:rPr lang="pl-PL" sz="1400" dirty="0">
                <a:solidFill>
                  <a:schemeClr val="tx1">
                    <a:lumMod val="50000"/>
                  </a:schemeClr>
                </a:solidFill>
              </a:rPr>
              <a:t>-on </a:t>
            </a:r>
            <a:r>
              <a:rPr lang="pl-PL" sz="1400" dirty="0" err="1">
                <a:solidFill>
                  <a:schemeClr val="tx1">
                    <a:lumMod val="50000"/>
                  </a:schemeClr>
                </a:solidFill>
              </a:rPr>
              <a:t>baggage</a:t>
            </a:r>
            <a:endParaRPr lang="pl-PL" sz="1400" dirty="0">
              <a:solidFill>
                <a:schemeClr val="tx1">
                  <a:lumMod val="50000"/>
                </a:schemeClr>
              </a:solidFill>
            </a:endParaRPr>
          </a:p>
        </p:txBody>
      </p:sp>
      <p:sp>
        <p:nvSpPr>
          <p:cNvPr id="13" name="pole tekstowe 12"/>
          <p:cNvSpPr txBox="1"/>
          <p:nvPr/>
        </p:nvSpPr>
        <p:spPr>
          <a:xfrm>
            <a:off x="2020402" y="4516527"/>
            <a:ext cx="3780467" cy="597101"/>
          </a:xfrm>
          <a:prstGeom prst="rect">
            <a:avLst/>
          </a:prstGeom>
          <a:noFill/>
        </p:spPr>
        <p:txBody>
          <a:bodyPr wrap="square" lIns="88404" tIns="44203" rIns="88404" bIns="44203" rtlCol="0">
            <a:spAutoFit/>
          </a:bodyPr>
          <a:lstStyle/>
          <a:p>
            <a:pPr marL="173436" indent="-173436">
              <a:spcAft>
                <a:spcPts val="580"/>
              </a:spcAft>
              <a:buClr>
                <a:srgbClr val="96CDF2"/>
              </a:buClr>
              <a:buFont typeface="Wingdings" panose="05000000000000000000" pitchFamily="2" charset="2"/>
              <a:buChar char="§"/>
              <a:tabLst>
                <a:tab pos="1559391" algn="l"/>
              </a:tabLst>
            </a:pPr>
            <a:r>
              <a:rPr lang="pl-PL" sz="1400" dirty="0" err="1">
                <a:solidFill>
                  <a:schemeClr val="tx1">
                    <a:lumMod val="50000"/>
                  </a:schemeClr>
                </a:solidFill>
              </a:rPr>
              <a:t>Change</a:t>
            </a:r>
            <a:r>
              <a:rPr lang="pl-PL" sz="1400" dirty="0">
                <a:solidFill>
                  <a:schemeClr val="tx1">
                    <a:lumMod val="50000"/>
                  </a:schemeClr>
                </a:solidFill>
              </a:rPr>
              <a:t> of </a:t>
            </a:r>
            <a:r>
              <a:rPr lang="pl-PL" sz="1400" dirty="0" err="1">
                <a:solidFill>
                  <a:schemeClr val="tx1">
                    <a:lumMod val="50000"/>
                  </a:schemeClr>
                </a:solidFill>
              </a:rPr>
              <a:t>reservation</a:t>
            </a:r>
            <a:r>
              <a:rPr lang="pl-PL" sz="1400" dirty="0">
                <a:solidFill>
                  <a:schemeClr val="tx1">
                    <a:lumMod val="50000"/>
                  </a:schemeClr>
                </a:solidFill>
              </a:rPr>
              <a:t>: </a:t>
            </a:r>
            <a:r>
              <a:rPr lang="pl-PL" sz="1400" dirty="0"/>
              <a:t>	</a:t>
            </a:r>
            <a:r>
              <a:rPr lang="pl-PL" sz="1400" b="1" dirty="0">
                <a:solidFill>
                  <a:srgbClr val="FF0000"/>
                </a:solidFill>
              </a:rPr>
              <a:t>not </a:t>
            </a:r>
            <a:r>
              <a:rPr lang="pl-PL" sz="1400" b="1" dirty="0" err="1">
                <a:solidFill>
                  <a:srgbClr val="FF0000"/>
                </a:solidFill>
              </a:rPr>
              <a:t>permitted</a:t>
            </a:r>
            <a:endParaRPr lang="pl-PL" sz="1400" b="1" dirty="0">
              <a:solidFill>
                <a:srgbClr val="FF0000"/>
              </a:solidFill>
            </a:endParaRPr>
          </a:p>
          <a:p>
            <a:pPr marL="173436" indent="-173436">
              <a:spcAft>
                <a:spcPts val="580"/>
              </a:spcAft>
              <a:buClr>
                <a:srgbClr val="96CDF2"/>
              </a:buClr>
              <a:buFont typeface="Wingdings" panose="05000000000000000000" pitchFamily="2" charset="2"/>
              <a:buChar char="§"/>
              <a:tabLst>
                <a:tab pos="1559391" algn="l"/>
              </a:tabLst>
            </a:pPr>
            <a:r>
              <a:rPr lang="pl-PL" sz="1400" dirty="0" err="1">
                <a:solidFill>
                  <a:schemeClr val="tx1">
                    <a:lumMod val="50000"/>
                  </a:schemeClr>
                </a:solidFill>
              </a:rPr>
              <a:t>Ticket</a:t>
            </a:r>
            <a:r>
              <a:rPr lang="pl-PL" sz="1400" dirty="0">
                <a:solidFill>
                  <a:schemeClr val="tx1">
                    <a:lumMod val="50000"/>
                  </a:schemeClr>
                </a:solidFill>
              </a:rPr>
              <a:t> </a:t>
            </a:r>
            <a:r>
              <a:rPr lang="pl-PL" sz="1400" dirty="0" err="1">
                <a:solidFill>
                  <a:schemeClr val="tx1">
                    <a:lumMod val="50000"/>
                  </a:schemeClr>
                </a:solidFill>
              </a:rPr>
              <a:t>refund</a:t>
            </a:r>
            <a:r>
              <a:rPr lang="pl-PL" sz="1400" dirty="0">
                <a:solidFill>
                  <a:schemeClr val="tx1">
                    <a:lumMod val="50000"/>
                  </a:schemeClr>
                </a:solidFill>
              </a:rPr>
              <a:t>:</a:t>
            </a:r>
            <a:r>
              <a:rPr lang="pl-PL" sz="1400" dirty="0"/>
              <a:t>	 	</a:t>
            </a:r>
            <a:r>
              <a:rPr lang="pl-PL" sz="1400" b="1" dirty="0">
                <a:solidFill>
                  <a:srgbClr val="FF0000"/>
                </a:solidFill>
              </a:rPr>
              <a:t>not </a:t>
            </a:r>
            <a:r>
              <a:rPr lang="pl-PL" sz="1400" b="1" dirty="0" err="1">
                <a:solidFill>
                  <a:srgbClr val="FF0000"/>
                </a:solidFill>
              </a:rPr>
              <a:t>permitted</a:t>
            </a:r>
            <a:endParaRPr lang="en-US" sz="1400" b="1" dirty="0">
              <a:solidFill>
                <a:srgbClr val="FF0000"/>
              </a:solidFill>
            </a:endParaRPr>
          </a:p>
        </p:txBody>
      </p:sp>
      <p:sp>
        <p:nvSpPr>
          <p:cNvPr id="14" name="pole tekstowe 13"/>
          <p:cNvSpPr txBox="1"/>
          <p:nvPr/>
        </p:nvSpPr>
        <p:spPr>
          <a:xfrm>
            <a:off x="2020402" y="6034085"/>
            <a:ext cx="3780467" cy="597101"/>
          </a:xfrm>
          <a:prstGeom prst="rect">
            <a:avLst/>
          </a:prstGeom>
          <a:noFill/>
        </p:spPr>
        <p:txBody>
          <a:bodyPr wrap="square" lIns="88404" tIns="44203" rIns="88404" bIns="44203" rtlCol="0">
            <a:spAutoFit/>
          </a:bodyPr>
          <a:lstStyle/>
          <a:p>
            <a:pPr marL="173436" indent="-173436">
              <a:spcAft>
                <a:spcPts val="580"/>
              </a:spcAft>
              <a:buClr>
                <a:schemeClr val="bg1">
                  <a:lumMod val="50000"/>
                </a:schemeClr>
              </a:buClr>
              <a:buFont typeface="Wingdings" panose="05000000000000000000" pitchFamily="2" charset="2"/>
              <a:buChar char="§"/>
            </a:pPr>
            <a:r>
              <a:rPr lang="pl-PL" sz="1400" dirty="0">
                <a:solidFill>
                  <a:schemeClr val="tx1">
                    <a:lumMod val="50000"/>
                  </a:schemeClr>
                </a:solidFill>
              </a:rPr>
              <a:t>23kg </a:t>
            </a:r>
            <a:r>
              <a:rPr lang="pl-PL" sz="1400" dirty="0" err="1">
                <a:solidFill>
                  <a:schemeClr val="tx1">
                    <a:lumMod val="50000"/>
                  </a:schemeClr>
                </a:solidFill>
              </a:rPr>
              <a:t>checked</a:t>
            </a:r>
            <a:r>
              <a:rPr lang="pl-PL" sz="1400" dirty="0">
                <a:solidFill>
                  <a:schemeClr val="tx1">
                    <a:lumMod val="50000"/>
                  </a:schemeClr>
                </a:solidFill>
              </a:rPr>
              <a:t> </a:t>
            </a:r>
            <a:r>
              <a:rPr lang="pl-PL" sz="1400" dirty="0" err="1">
                <a:solidFill>
                  <a:schemeClr val="tx1">
                    <a:lumMod val="50000"/>
                  </a:schemeClr>
                </a:solidFill>
              </a:rPr>
              <a:t>baggage</a:t>
            </a:r>
            <a:endParaRPr lang="pl-PL" sz="1400" dirty="0">
              <a:solidFill>
                <a:schemeClr val="tx1">
                  <a:lumMod val="50000"/>
                </a:schemeClr>
              </a:solidFill>
            </a:endParaRPr>
          </a:p>
          <a:p>
            <a:pPr marL="173436" indent="-173436">
              <a:spcAft>
                <a:spcPts val="580"/>
              </a:spcAft>
              <a:buClr>
                <a:schemeClr val="bg1">
                  <a:lumMod val="50000"/>
                </a:schemeClr>
              </a:buClr>
              <a:buFont typeface="Wingdings" panose="05000000000000000000" pitchFamily="2" charset="2"/>
              <a:buChar char="§"/>
            </a:pPr>
            <a:r>
              <a:rPr lang="pl-PL" sz="1400" dirty="0">
                <a:solidFill>
                  <a:schemeClr val="tx1">
                    <a:lumMod val="50000"/>
                  </a:schemeClr>
                </a:solidFill>
              </a:rPr>
              <a:t>Seat </a:t>
            </a:r>
            <a:r>
              <a:rPr lang="pl-PL" sz="1400" dirty="0" err="1">
                <a:solidFill>
                  <a:schemeClr val="tx1">
                    <a:lumMod val="50000"/>
                  </a:schemeClr>
                </a:solidFill>
              </a:rPr>
              <a:t>selection</a:t>
            </a:r>
            <a:endParaRPr lang="en-US" sz="1400" dirty="0">
              <a:solidFill>
                <a:schemeClr val="tx1">
                  <a:lumMod val="50000"/>
                </a:schemeClr>
              </a:solidFill>
            </a:endParaRPr>
          </a:p>
        </p:txBody>
      </p:sp>
      <p:cxnSp>
        <p:nvCxnSpPr>
          <p:cNvPr id="15" name="Łącznik prosty 14"/>
          <p:cNvCxnSpPr/>
          <p:nvPr/>
        </p:nvCxnSpPr>
        <p:spPr>
          <a:xfrm>
            <a:off x="2020401" y="4054608"/>
            <a:ext cx="309062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2020401" y="5578609"/>
            <a:ext cx="309062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930523" y="1020872"/>
            <a:ext cx="7531926" cy="643267"/>
          </a:xfrm>
          <a:prstGeom prst="rect">
            <a:avLst/>
          </a:prstGeom>
        </p:spPr>
        <p:txBody>
          <a:bodyPr wrap="square" lIns="88404" tIns="44203" rIns="88404" bIns="44203">
            <a:spAutoFit/>
          </a:bodyPr>
          <a:lstStyle/>
          <a:p>
            <a:r>
              <a:rPr lang="pl-PL" sz="1800" b="1" dirty="0" err="1">
                <a:solidFill>
                  <a:schemeClr val="tx2"/>
                </a:solidFill>
              </a:rPr>
              <a:t>If</a:t>
            </a:r>
            <a:r>
              <a:rPr lang="pl-PL" sz="1800" b="1" dirty="0">
                <a:solidFill>
                  <a:schemeClr val="tx2"/>
                </a:solidFill>
              </a:rPr>
              <a:t> </a:t>
            </a:r>
            <a:r>
              <a:rPr lang="pl-PL" sz="1800" b="1" dirty="0" err="1">
                <a:solidFill>
                  <a:schemeClr val="tx2"/>
                </a:solidFill>
              </a:rPr>
              <a:t>you</a:t>
            </a:r>
            <a:r>
              <a:rPr lang="pl-PL" sz="1800" b="1" dirty="0">
                <a:solidFill>
                  <a:schemeClr val="tx2"/>
                </a:solidFill>
              </a:rPr>
              <a:t> </a:t>
            </a:r>
            <a:r>
              <a:rPr lang="pl-PL" sz="1800" b="1" dirty="0" err="1">
                <a:solidFill>
                  <a:schemeClr val="tx2"/>
                </a:solidFill>
              </a:rPr>
              <a:t>are</a:t>
            </a:r>
            <a:r>
              <a:rPr lang="pl-PL" sz="1800" b="1" dirty="0">
                <a:solidFill>
                  <a:schemeClr val="tx2"/>
                </a:solidFill>
              </a:rPr>
              <a:t> </a:t>
            </a:r>
            <a:r>
              <a:rPr lang="pl-PL" sz="1800" b="1" dirty="0" err="1">
                <a:solidFill>
                  <a:schemeClr val="tx2"/>
                </a:solidFill>
              </a:rPr>
              <a:t>looking</a:t>
            </a:r>
            <a:r>
              <a:rPr lang="pl-PL" sz="1800" b="1" dirty="0">
                <a:solidFill>
                  <a:schemeClr val="tx2"/>
                </a:solidFill>
              </a:rPr>
              <a:t> for </a:t>
            </a:r>
            <a:r>
              <a:rPr lang="pl-PL" sz="1800" b="1" dirty="0" err="1">
                <a:solidFill>
                  <a:schemeClr val="tx2"/>
                </a:solidFill>
              </a:rPr>
              <a:t>low</a:t>
            </a:r>
            <a:r>
              <a:rPr lang="pl-PL" sz="1800" b="1" dirty="0">
                <a:solidFill>
                  <a:schemeClr val="tx2"/>
                </a:solidFill>
              </a:rPr>
              <a:t> </a:t>
            </a:r>
            <a:r>
              <a:rPr lang="pl-PL" sz="1800" b="1" dirty="0" err="1">
                <a:solidFill>
                  <a:schemeClr val="tx2"/>
                </a:solidFill>
              </a:rPr>
              <a:t>prices</a:t>
            </a:r>
            <a:r>
              <a:rPr lang="pl-PL" sz="1800" b="1" dirty="0">
                <a:solidFill>
                  <a:schemeClr val="tx2"/>
                </a:solidFill>
              </a:rPr>
              <a:t> and </a:t>
            </a:r>
            <a:r>
              <a:rPr lang="pl-PL" sz="1800" b="1" dirty="0" err="1">
                <a:solidFill>
                  <a:schemeClr val="tx2"/>
                </a:solidFill>
              </a:rPr>
              <a:t>going</a:t>
            </a:r>
            <a:r>
              <a:rPr lang="pl-PL" sz="1800" b="1" dirty="0">
                <a:solidFill>
                  <a:schemeClr val="tx2"/>
                </a:solidFill>
              </a:rPr>
              <a:t> on a </a:t>
            </a:r>
            <a:r>
              <a:rPr lang="pl-PL" sz="1800" b="1" dirty="0" err="1">
                <a:solidFill>
                  <a:schemeClr val="tx2"/>
                </a:solidFill>
              </a:rPr>
              <a:t>trip</a:t>
            </a:r>
            <a:r>
              <a:rPr lang="pl-PL" sz="1800" b="1" dirty="0">
                <a:solidFill>
                  <a:schemeClr val="tx2"/>
                </a:solidFill>
              </a:rPr>
              <a:t>, </a:t>
            </a:r>
            <a:r>
              <a:rPr lang="pl-PL" sz="1800" b="1" dirty="0" err="1">
                <a:solidFill>
                  <a:schemeClr val="tx2"/>
                </a:solidFill>
              </a:rPr>
              <a:t>where</a:t>
            </a:r>
            <a:r>
              <a:rPr lang="pl-PL" sz="1800" b="1" dirty="0">
                <a:solidFill>
                  <a:schemeClr val="tx2"/>
                </a:solidFill>
              </a:rPr>
              <a:t> </a:t>
            </a:r>
            <a:r>
              <a:rPr lang="pl-PL" sz="1800" b="1" dirty="0" err="1">
                <a:solidFill>
                  <a:schemeClr val="tx2"/>
                </a:solidFill>
              </a:rPr>
              <a:t>carry</a:t>
            </a:r>
            <a:r>
              <a:rPr lang="pl-PL" sz="1800" b="1" dirty="0">
                <a:solidFill>
                  <a:schemeClr val="tx2"/>
                </a:solidFill>
              </a:rPr>
              <a:t>-on </a:t>
            </a:r>
            <a:r>
              <a:rPr lang="pl-PL" sz="1800" b="1" dirty="0" err="1">
                <a:solidFill>
                  <a:schemeClr val="tx2"/>
                </a:solidFill>
              </a:rPr>
              <a:t>baggage</a:t>
            </a:r>
            <a:r>
              <a:rPr lang="pl-PL" sz="1800" b="1" dirty="0">
                <a:solidFill>
                  <a:schemeClr val="tx2"/>
                </a:solidFill>
              </a:rPr>
              <a:t> </a:t>
            </a:r>
            <a:r>
              <a:rPr lang="pl-PL" sz="1800" b="1" dirty="0" err="1">
                <a:solidFill>
                  <a:schemeClr val="tx2"/>
                </a:solidFill>
              </a:rPr>
              <a:t>is</a:t>
            </a:r>
            <a:r>
              <a:rPr lang="pl-PL" sz="1800" b="1" dirty="0">
                <a:solidFill>
                  <a:schemeClr val="tx2"/>
                </a:solidFill>
              </a:rPr>
              <a:t> </a:t>
            </a:r>
            <a:r>
              <a:rPr lang="pl-PL" sz="1800" b="1" dirty="0" err="1">
                <a:solidFill>
                  <a:schemeClr val="tx2"/>
                </a:solidFill>
              </a:rPr>
              <a:t>enough</a:t>
            </a:r>
            <a:r>
              <a:rPr lang="pl-PL" sz="1800" b="1" dirty="0">
                <a:solidFill>
                  <a:schemeClr val="tx2"/>
                </a:solidFill>
              </a:rPr>
              <a:t> – </a:t>
            </a:r>
            <a:r>
              <a:rPr lang="pl-PL" sz="1800" b="1" dirty="0" err="1">
                <a:solidFill>
                  <a:schemeClr val="tx2"/>
                </a:solidFill>
              </a:rPr>
              <a:t>this</a:t>
            </a:r>
            <a:r>
              <a:rPr lang="pl-PL" sz="1800" b="1" dirty="0">
                <a:solidFill>
                  <a:schemeClr val="tx2"/>
                </a:solidFill>
              </a:rPr>
              <a:t> </a:t>
            </a:r>
            <a:r>
              <a:rPr lang="pl-PL" sz="1800" b="1" dirty="0" err="1">
                <a:solidFill>
                  <a:schemeClr val="tx2"/>
                </a:solidFill>
              </a:rPr>
              <a:t>is</a:t>
            </a:r>
            <a:r>
              <a:rPr lang="pl-PL" sz="1800" b="1" dirty="0">
                <a:solidFill>
                  <a:schemeClr val="tx2"/>
                </a:solidFill>
              </a:rPr>
              <a:t> </a:t>
            </a:r>
            <a:r>
              <a:rPr lang="pl-PL" sz="1800" b="1" dirty="0" err="1">
                <a:solidFill>
                  <a:schemeClr val="tx2"/>
                </a:solidFill>
              </a:rPr>
              <a:t>an</a:t>
            </a:r>
            <a:r>
              <a:rPr lang="pl-PL" sz="1800" b="1" dirty="0">
                <a:solidFill>
                  <a:schemeClr val="tx2"/>
                </a:solidFill>
              </a:rPr>
              <a:t> </a:t>
            </a:r>
            <a:r>
              <a:rPr lang="pl-PL" sz="1800" b="1" dirty="0" err="1">
                <a:solidFill>
                  <a:schemeClr val="tx2"/>
                </a:solidFill>
              </a:rPr>
              <a:t>offer</a:t>
            </a:r>
            <a:r>
              <a:rPr lang="pl-PL" sz="1800" b="1" dirty="0">
                <a:solidFill>
                  <a:schemeClr val="tx2"/>
                </a:solidFill>
              </a:rPr>
              <a:t> for </a:t>
            </a:r>
            <a:r>
              <a:rPr lang="pl-PL" sz="1800" b="1" dirty="0" err="1">
                <a:solidFill>
                  <a:schemeClr val="tx2"/>
                </a:solidFill>
              </a:rPr>
              <a:t>you</a:t>
            </a:r>
            <a:endParaRPr lang="en-US" sz="1800" b="1" dirty="0">
              <a:solidFill>
                <a:schemeClr val="tx2"/>
              </a:solidFill>
            </a:endParaRPr>
          </a:p>
        </p:txBody>
      </p:sp>
      <p:pic>
        <p:nvPicPr>
          <p:cNvPr id="16" name="Obraz 15"/>
          <p:cNvPicPr>
            <a:picLocks noChangeAspect="1"/>
          </p:cNvPicPr>
          <p:nvPr/>
        </p:nvPicPr>
        <p:blipFill rotWithShape="1">
          <a:blip r:embed="rId8" cstate="print">
            <a:extLst>
              <a:ext uri="{28A0092B-C50C-407E-A947-70E740481C1C}">
                <a14:useLocalDpi xmlns:a14="http://schemas.microsoft.com/office/drawing/2010/main" val="0"/>
              </a:ext>
            </a:extLst>
          </a:blip>
          <a:srcRect l="11242" r="36469"/>
          <a:stretch/>
        </p:blipFill>
        <p:spPr>
          <a:xfrm>
            <a:off x="7565000" y="4484527"/>
            <a:ext cx="2484070" cy="1979476"/>
          </a:xfrm>
          <a:prstGeom prst="rect">
            <a:avLst/>
          </a:prstGeom>
          <a:effectLst>
            <a:softEdge rad="63500"/>
          </a:effectLst>
        </p:spPr>
      </p:pic>
      <p:pic>
        <p:nvPicPr>
          <p:cNvPr id="18" name="Obraz 17"/>
          <p:cNvPicPr>
            <a:picLocks noChangeAspect="1"/>
          </p:cNvPicPr>
          <p:nvPr/>
        </p:nvPicPr>
        <p:blipFill rotWithShape="1">
          <a:blip r:embed="rId9" cstate="print">
            <a:extLst>
              <a:ext uri="{28A0092B-C50C-407E-A947-70E740481C1C}">
                <a14:useLocalDpi xmlns:a14="http://schemas.microsoft.com/office/drawing/2010/main" val="0"/>
              </a:ext>
            </a:extLst>
          </a:blip>
          <a:srcRect t="35057"/>
          <a:stretch/>
        </p:blipFill>
        <p:spPr>
          <a:xfrm>
            <a:off x="7968343" y="1926255"/>
            <a:ext cx="2080727" cy="2027220"/>
          </a:xfrm>
          <a:prstGeom prst="rect">
            <a:avLst/>
          </a:prstGeom>
          <a:effectLst>
            <a:softEdge rad="63500"/>
          </a:effectLst>
        </p:spPr>
      </p:pic>
      <p:sp>
        <p:nvSpPr>
          <p:cNvPr id="19"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124718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693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a:t>ECONOMY STANDARD</a:t>
            </a:r>
          </a:p>
        </p:txBody>
      </p:sp>
      <p:sp>
        <p:nvSpPr>
          <p:cNvPr id="10" name="Prostokąt 9"/>
          <p:cNvSpPr/>
          <p:nvPr/>
        </p:nvSpPr>
        <p:spPr>
          <a:xfrm>
            <a:off x="930523" y="4356189"/>
            <a:ext cx="843487" cy="1008000"/>
          </a:xfrm>
          <a:prstGeom prst="rect">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Fare</a:t>
            </a:r>
            <a:r>
              <a:rPr lang="pl-PL" sz="1400" dirty="0"/>
              <a:t> </a:t>
            </a:r>
            <a:r>
              <a:rPr lang="pl-PL" sz="1400" dirty="0" err="1"/>
              <a:t>conditions</a:t>
            </a:r>
            <a:endParaRPr lang="en-US" sz="1400" dirty="0"/>
          </a:p>
        </p:txBody>
      </p:sp>
      <p:sp>
        <p:nvSpPr>
          <p:cNvPr id="11" name="Prostokąt 10"/>
          <p:cNvSpPr/>
          <p:nvPr/>
        </p:nvSpPr>
        <p:spPr>
          <a:xfrm>
            <a:off x="930524" y="5833115"/>
            <a:ext cx="843487" cy="10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323" dirty="0" err="1"/>
              <a:t>Chargeable</a:t>
            </a:r>
            <a:r>
              <a:rPr lang="pl-PL" sz="1323" dirty="0"/>
              <a:t> </a:t>
            </a:r>
            <a:r>
              <a:rPr lang="pl-PL" sz="1323" dirty="0" err="1"/>
              <a:t>ancillary</a:t>
            </a:r>
            <a:r>
              <a:rPr lang="pl-PL" sz="1323" dirty="0"/>
              <a:t> services</a:t>
            </a:r>
            <a:endParaRPr lang="en-US" sz="1323" dirty="0"/>
          </a:p>
        </p:txBody>
      </p:sp>
      <p:sp>
        <p:nvSpPr>
          <p:cNvPr id="5" name="pole tekstowe 4"/>
          <p:cNvSpPr txBox="1"/>
          <p:nvPr/>
        </p:nvSpPr>
        <p:spPr>
          <a:xfrm>
            <a:off x="2020402" y="1986710"/>
            <a:ext cx="3780467" cy="1474264"/>
          </a:xfrm>
          <a:prstGeom prst="rect">
            <a:avLst/>
          </a:prstGeom>
          <a:noFill/>
        </p:spPr>
        <p:txBody>
          <a:bodyPr wrap="square" lIns="88404" tIns="44203" rIns="88404" bIns="44203" rtlCol="0">
            <a:spAutoFit/>
          </a:bodyPr>
          <a:lstStyle/>
          <a:p>
            <a:pPr marL="276270" indent="-276270">
              <a:spcAft>
                <a:spcPts val="580"/>
              </a:spcAft>
              <a:buClr>
                <a:schemeClr val="tx2"/>
              </a:buClr>
              <a:buFont typeface="Wingdings" panose="05000000000000000000" pitchFamily="2" charset="2"/>
              <a:buChar char="ü"/>
            </a:pPr>
            <a:r>
              <a:rPr lang="pl-PL" sz="1400" dirty="0">
                <a:solidFill>
                  <a:schemeClr val="tx1">
                    <a:lumMod val="50000"/>
                  </a:schemeClr>
                </a:solidFill>
              </a:rPr>
              <a:t>Snack &amp; </a:t>
            </a:r>
            <a:r>
              <a:rPr lang="pl-PL" sz="1400" dirty="0" err="1">
                <a:solidFill>
                  <a:schemeClr val="tx1">
                    <a:lumMod val="50000"/>
                  </a:schemeClr>
                </a:solidFill>
              </a:rPr>
              <a:t>beverage</a:t>
            </a:r>
            <a:endParaRPr lang="pl-PL" sz="1400" dirty="0">
              <a:solidFill>
                <a:schemeClr val="tx1">
                  <a:lumMod val="50000"/>
                </a:schemeClr>
              </a:solidFill>
            </a:endParaRPr>
          </a:p>
          <a:p>
            <a:pPr marL="276270" indent="-276270">
              <a:spcAft>
                <a:spcPts val="580"/>
              </a:spcAft>
              <a:buClr>
                <a:schemeClr val="tx2"/>
              </a:buClr>
              <a:buFont typeface="Wingdings" panose="05000000000000000000" pitchFamily="2" charset="2"/>
              <a:buChar char="ü"/>
            </a:pPr>
            <a:r>
              <a:rPr lang="pl-PL" sz="1400" dirty="0" err="1" smtClean="0">
                <a:solidFill>
                  <a:srgbClr val="000000"/>
                </a:solidFill>
              </a:rPr>
              <a:t>Points</a:t>
            </a:r>
            <a:r>
              <a:rPr lang="pl-PL" sz="1400" dirty="0" smtClean="0">
                <a:solidFill>
                  <a:srgbClr val="000000"/>
                </a:solidFill>
              </a:rPr>
              <a:t> </a:t>
            </a:r>
            <a:r>
              <a:rPr lang="pl-PL" sz="1400" dirty="0">
                <a:solidFill>
                  <a:srgbClr val="000000"/>
                </a:solidFill>
              </a:rPr>
              <a:t>in the Miles &amp; </a:t>
            </a:r>
            <a:r>
              <a:rPr lang="pl-PL" sz="1400" dirty="0" err="1">
                <a:solidFill>
                  <a:srgbClr val="000000"/>
                </a:solidFill>
              </a:rPr>
              <a:t>More</a:t>
            </a:r>
            <a:r>
              <a:rPr lang="pl-PL" sz="1400" dirty="0">
                <a:solidFill>
                  <a:srgbClr val="000000"/>
                </a:solidFill>
              </a:rPr>
              <a:t> program</a:t>
            </a:r>
          </a:p>
          <a:p>
            <a:pPr marL="276270" indent="-276270">
              <a:spcAft>
                <a:spcPts val="580"/>
              </a:spcAft>
              <a:buClr>
                <a:schemeClr val="tx2"/>
              </a:buClr>
              <a:buFont typeface="Wingdings" panose="05000000000000000000" pitchFamily="2" charset="2"/>
              <a:buChar char="ü"/>
            </a:pPr>
            <a:r>
              <a:rPr lang="pl-PL" sz="1400" dirty="0">
                <a:solidFill>
                  <a:srgbClr val="000000"/>
                </a:solidFill>
              </a:rPr>
              <a:t>8kg </a:t>
            </a:r>
            <a:r>
              <a:rPr lang="pl-PL" sz="1400" dirty="0" err="1">
                <a:solidFill>
                  <a:srgbClr val="000000"/>
                </a:solidFill>
              </a:rPr>
              <a:t>carry</a:t>
            </a:r>
            <a:r>
              <a:rPr lang="pl-PL" sz="1400" dirty="0">
                <a:solidFill>
                  <a:srgbClr val="000000"/>
                </a:solidFill>
              </a:rPr>
              <a:t>-on </a:t>
            </a:r>
            <a:r>
              <a:rPr lang="pl-PL" sz="1400" dirty="0" err="1">
                <a:solidFill>
                  <a:srgbClr val="000000"/>
                </a:solidFill>
              </a:rPr>
              <a:t>baggage</a:t>
            </a:r>
            <a:endParaRPr lang="pl-PL" sz="1400" dirty="0">
              <a:solidFill>
                <a:srgbClr val="000000"/>
              </a:solidFill>
            </a:endParaRPr>
          </a:p>
          <a:p>
            <a:pPr marL="276270" indent="-276270">
              <a:spcAft>
                <a:spcPts val="580"/>
              </a:spcAft>
              <a:buClr>
                <a:schemeClr val="tx2"/>
              </a:buClr>
              <a:buFont typeface="Wingdings" panose="05000000000000000000" pitchFamily="2" charset="2"/>
              <a:buChar char="ü"/>
            </a:pPr>
            <a:r>
              <a:rPr lang="pl-PL" sz="1400" dirty="0">
                <a:solidFill>
                  <a:srgbClr val="000000"/>
                </a:solidFill>
              </a:rPr>
              <a:t>23kg </a:t>
            </a:r>
            <a:r>
              <a:rPr lang="pl-PL" sz="1400" dirty="0" err="1">
                <a:solidFill>
                  <a:srgbClr val="000000"/>
                </a:solidFill>
              </a:rPr>
              <a:t>checked</a:t>
            </a:r>
            <a:r>
              <a:rPr lang="pl-PL" sz="1400" dirty="0">
                <a:solidFill>
                  <a:srgbClr val="000000"/>
                </a:solidFill>
              </a:rPr>
              <a:t> </a:t>
            </a:r>
            <a:r>
              <a:rPr lang="pl-PL" sz="1400" dirty="0" err="1">
                <a:solidFill>
                  <a:srgbClr val="000000"/>
                </a:solidFill>
              </a:rPr>
              <a:t>baggage</a:t>
            </a:r>
            <a:endParaRPr lang="pl-PL" sz="1400" dirty="0">
              <a:solidFill>
                <a:srgbClr val="000000"/>
              </a:solidFill>
            </a:endParaRPr>
          </a:p>
          <a:p>
            <a:pPr marL="276270" indent="-276270">
              <a:spcAft>
                <a:spcPts val="580"/>
              </a:spcAft>
              <a:buClr>
                <a:schemeClr val="tx2"/>
              </a:buClr>
              <a:buFont typeface="Wingdings" panose="05000000000000000000" pitchFamily="2" charset="2"/>
              <a:buChar char="ü"/>
            </a:pPr>
            <a:r>
              <a:rPr lang="pl-PL" sz="1400" dirty="0">
                <a:solidFill>
                  <a:srgbClr val="000000"/>
                </a:solidFill>
              </a:rPr>
              <a:t>Seat </a:t>
            </a:r>
            <a:r>
              <a:rPr lang="pl-PL" sz="1400" dirty="0" err="1">
                <a:solidFill>
                  <a:srgbClr val="000000"/>
                </a:solidFill>
              </a:rPr>
              <a:t>selection</a:t>
            </a:r>
            <a:endParaRPr lang="pl-PL" sz="1400" dirty="0">
              <a:solidFill>
                <a:srgbClr val="000000"/>
              </a:solidFill>
            </a:endParaRPr>
          </a:p>
        </p:txBody>
      </p:sp>
      <p:sp>
        <p:nvSpPr>
          <p:cNvPr id="13" name="pole tekstowe 12"/>
          <p:cNvSpPr txBox="1"/>
          <p:nvPr/>
        </p:nvSpPr>
        <p:spPr>
          <a:xfrm>
            <a:off x="2020402" y="4519476"/>
            <a:ext cx="3780467" cy="597101"/>
          </a:xfrm>
          <a:prstGeom prst="rect">
            <a:avLst/>
          </a:prstGeom>
          <a:noFill/>
        </p:spPr>
        <p:txBody>
          <a:bodyPr wrap="square" lIns="88404" tIns="44203" rIns="88404" bIns="44203" rtlCol="0">
            <a:spAutoFit/>
          </a:bodyPr>
          <a:lstStyle/>
          <a:p>
            <a:pPr marL="173436" indent="-173436">
              <a:spcAft>
                <a:spcPts val="580"/>
              </a:spcAft>
              <a:buClr>
                <a:srgbClr val="96CDF2"/>
              </a:buClr>
              <a:buFont typeface="Wingdings" panose="05000000000000000000" pitchFamily="2" charset="2"/>
              <a:buChar char="§"/>
              <a:tabLst>
                <a:tab pos="1559391" algn="l"/>
              </a:tabLst>
            </a:pPr>
            <a:r>
              <a:rPr lang="pl-PL" sz="1400" dirty="0" err="1">
                <a:solidFill>
                  <a:srgbClr val="000000"/>
                </a:solidFill>
              </a:rPr>
              <a:t>Change</a:t>
            </a:r>
            <a:r>
              <a:rPr lang="pl-PL" sz="1400" dirty="0">
                <a:solidFill>
                  <a:srgbClr val="000000"/>
                </a:solidFill>
              </a:rPr>
              <a:t> of </a:t>
            </a:r>
            <a:r>
              <a:rPr lang="pl-PL" sz="1400" dirty="0" err="1">
                <a:solidFill>
                  <a:srgbClr val="000000"/>
                </a:solidFill>
              </a:rPr>
              <a:t>reservation</a:t>
            </a:r>
            <a:r>
              <a:rPr lang="pl-PL" sz="1400" dirty="0">
                <a:solidFill>
                  <a:srgbClr val="000000"/>
                </a:solidFill>
              </a:rPr>
              <a:t>: </a:t>
            </a:r>
            <a:r>
              <a:rPr lang="pl-PL" sz="1400" dirty="0">
                <a:solidFill>
                  <a:srgbClr val="4D4D4D"/>
                </a:solidFill>
              </a:rPr>
              <a:t>	</a:t>
            </a:r>
            <a:r>
              <a:rPr lang="pl-PL" sz="1400" b="1" dirty="0" err="1">
                <a:solidFill>
                  <a:schemeClr val="tx2"/>
                </a:solidFill>
              </a:rPr>
              <a:t>at</a:t>
            </a:r>
            <a:r>
              <a:rPr lang="pl-PL" sz="1400" b="1" dirty="0">
                <a:solidFill>
                  <a:schemeClr val="tx2"/>
                </a:solidFill>
              </a:rPr>
              <a:t> extra </a:t>
            </a:r>
            <a:r>
              <a:rPr lang="pl-PL" sz="1400" b="1" dirty="0" err="1">
                <a:solidFill>
                  <a:schemeClr val="tx2"/>
                </a:solidFill>
              </a:rPr>
              <a:t>charge</a:t>
            </a:r>
            <a:endParaRPr lang="pl-PL" sz="1400" b="1" dirty="0">
              <a:solidFill>
                <a:schemeClr val="tx2"/>
              </a:solidFill>
            </a:endParaRPr>
          </a:p>
          <a:p>
            <a:pPr marL="173436" indent="-173436">
              <a:spcAft>
                <a:spcPts val="580"/>
              </a:spcAft>
              <a:buClr>
                <a:srgbClr val="96CDF2"/>
              </a:buClr>
              <a:buFont typeface="Wingdings" panose="05000000000000000000" pitchFamily="2" charset="2"/>
              <a:buChar char="§"/>
              <a:tabLst>
                <a:tab pos="1559391" algn="l"/>
              </a:tabLst>
            </a:pPr>
            <a:r>
              <a:rPr lang="pl-PL" sz="1400" dirty="0" err="1">
                <a:solidFill>
                  <a:srgbClr val="000000"/>
                </a:solidFill>
              </a:rPr>
              <a:t>Ticket</a:t>
            </a:r>
            <a:r>
              <a:rPr lang="pl-PL" sz="1400" dirty="0">
                <a:solidFill>
                  <a:srgbClr val="000000"/>
                </a:solidFill>
              </a:rPr>
              <a:t> </a:t>
            </a:r>
            <a:r>
              <a:rPr lang="pl-PL" sz="1400" dirty="0" err="1">
                <a:solidFill>
                  <a:srgbClr val="000000"/>
                </a:solidFill>
              </a:rPr>
              <a:t>refund</a:t>
            </a:r>
            <a:r>
              <a:rPr lang="pl-PL" sz="1400" dirty="0">
                <a:solidFill>
                  <a:srgbClr val="000000"/>
                </a:solidFill>
              </a:rPr>
              <a:t>: </a:t>
            </a:r>
            <a:r>
              <a:rPr lang="pl-PL" sz="1400" dirty="0"/>
              <a:t>		</a:t>
            </a:r>
            <a:r>
              <a:rPr lang="pl-PL" sz="1400" b="1" dirty="0">
                <a:solidFill>
                  <a:srgbClr val="FF0000"/>
                </a:solidFill>
              </a:rPr>
              <a:t>not </a:t>
            </a:r>
            <a:r>
              <a:rPr lang="pl-PL" sz="1400" b="1" dirty="0" err="1">
                <a:solidFill>
                  <a:srgbClr val="FF0000"/>
                </a:solidFill>
              </a:rPr>
              <a:t>permitted</a:t>
            </a:r>
            <a:endParaRPr lang="en-US" sz="1400" b="1" dirty="0">
              <a:solidFill>
                <a:srgbClr val="FF0000"/>
              </a:solidFill>
            </a:endParaRPr>
          </a:p>
        </p:txBody>
      </p:sp>
      <p:sp>
        <p:nvSpPr>
          <p:cNvPr id="14" name="pole tekstowe 13"/>
          <p:cNvSpPr txBox="1"/>
          <p:nvPr/>
        </p:nvSpPr>
        <p:spPr>
          <a:xfrm>
            <a:off x="2020402" y="6050629"/>
            <a:ext cx="3780467" cy="597101"/>
          </a:xfrm>
          <a:prstGeom prst="rect">
            <a:avLst/>
          </a:prstGeom>
          <a:noFill/>
        </p:spPr>
        <p:txBody>
          <a:bodyPr wrap="square" lIns="88404" tIns="44203" rIns="88404" bIns="44203" rtlCol="0">
            <a:spAutoFit/>
          </a:bodyPr>
          <a:lstStyle/>
          <a:p>
            <a:pPr marL="173436" indent="-173436">
              <a:spcAft>
                <a:spcPts val="580"/>
              </a:spcAft>
              <a:buClr>
                <a:schemeClr val="bg1">
                  <a:lumMod val="50000"/>
                </a:schemeClr>
              </a:buClr>
              <a:buFont typeface="Wingdings" panose="05000000000000000000" pitchFamily="2" charset="2"/>
              <a:buChar char="§"/>
            </a:pPr>
            <a:r>
              <a:rPr lang="pl-PL" sz="1400" dirty="0">
                <a:solidFill>
                  <a:srgbClr val="000000"/>
                </a:solidFill>
              </a:rPr>
              <a:t>Premium Menu </a:t>
            </a:r>
            <a:r>
              <a:rPr lang="pl-PL" sz="1400" dirty="0" err="1">
                <a:solidFill>
                  <a:srgbClr val="000000"/>
                </a:solidFill>
              </a:rPr>
              <a:t>meal</a:t>
            </a:r>
            <a:endParaRPr lang="pl-PL" sz="1400" dirty="0">
              <a:solidFill>
                <a:srgbClr val="000000"/>
              </a:solidFill>
            </a:endParaRPr>
          </a:p>
          <a:p>
            <a:pPr marL="173436" indent="-173436">
              <a:spcAft>
                <a:spcPts val="580"/>
              </a:spcAft>
              <a:buClr>
                <a:schemeClr val="bg1">
                  <a:lumMod val="50000"/>
                </a:schemeClr>
              </a:buClr>
              <a:buFont typeface="Wingdings" panose="05000000000000000000" pitchFamily="2" charset="2"/>
              <a:buChar char="§"/>
            </a:pPr>
            <a:r>
              <a:rPr lang="pl-PL" sz="1400" dirty="0">
                <a:solidFill>
                  <a:srgbClr val="000000"/>
                </a:solidFill>
              </a:rPr>
              <a:t>Upgrade to </a:t>
            </a:r>
            <a:r>
              <a:rPr lang="pl-PL" sz="1400" dirty="0" err="1">
                <a:solidFill>
                  <a:srgbClr val="000000"/>
                </a:solidFill>
              </a:rPr>
              <a:t>higher</a:t>
            </a:r>
            <a:r>
              <a:rPr lang="pl-PL" sz="1400" dirty="0">
                <a:solidFill>
                  <a:srgbClr val="000000"/>
                </a:solidFill>
              </a:rPr>
              <a:t> </a:t>
            </a:r>
            <a:r>
              <a:rPr lang="pl-PL" sz="1400" dirty="0" err="1">
                <a:solidFill>
                  <a:srgbClr val="000000"/>
                </a:solidFill>
              </a:rPr>
              <a:t>compartment</a:t>
            </a:r>
            <a:endParaRPr lang="en-US" sz="1400" dirty="0">
              <a:solidFill>
                <a:srgbClr val="000000"/>
              </a:solidFill>
            </a:endParaRPr>
          </a:p>
        </p:txBody>
      </p:sp>
      <p:cxnSp>
        <p:nvCxnSpPr>
          <p:cNvPr id="15" name="Łącznik prosty 14"/>
          <p:cNvCxnSpPr/>
          <p:nvPr/>
        </p:nvCxnSpPr>
        <p:spPr>
          <a:xfrm>
            <a:off x="2020401" y="4057556"/>
            <a:ext cx="309062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2020401" y="5581558"/>
            <a:ext cx="309062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930523" y="1056966"/>
            <a:ext cx="8838628" cy="360754"/>
          </a:xfrm>
          <a:prstGeom prst="rect">
            <a:avLst/>
          </a:prstGeom>
        </p:spPr>
        <p:txBody>
          <a:bodyPr wrap="square" lIns="88404" tIns="44203" rIns="88404" bIns="44203">
            <a:spAutoFit/>
          </a:bodyPr>
          <a:lstStyle/>
          <a:p>
            <a:r>
              <a:rPr lang="pl-PL" sz="1764" b="1" dirty="0">
                <a:solidFill>
                  <a:schemeClr val="tx2"/>
                </a:solidFill>
              </a:rPr>
              <a:t>Classic LOT </a:t>
            </a:r>
            <a:r>
              <a:rPr lang="pl-PL" sz="1764" b="1" dirty="0" err="1">
                <a:solidFill>
                  <a:schemeClr val="tx2"/>
                </a:solidFill>
              </a:rPr>
              <a:t>offer</a:t>
            </a:r>
            <a:r>
              <a:rPr lang="pl-PL" sz="1764" b="1" dirty="0">
                <a:solidFill>
                  <a:schemeClr val="tx2"/>
                </a:solidFill>
              </a:rPr>
              <a:t> for </a:t>
            </a:r>
            <a:r>
              <a:rPr lang="pl-PL" sz="1764" b="1" dirty="0" err="1">
                <a:solidFill>
                  <a:schemeClr val="tx2"/>
                </a:solidFill>
              </a:rPr>
              <a:t>Economy</a:t>
            </a:r>
            <a:r>
              <a:rPr lang="pl-PL" sz="1764" b="1" dirty="0">
                <a:solidFill>
                  <a:schemeClr val="tx2"/>
                </a:solidFill>
              </a:rPr>
              <a:t> Class, in </a:t>
            </a:r>
            <a:r>
              <a:rPr lang="pl-PL" sz="1764" b="1" dirty="0" err="1">
                <a:solidFill>
                  <a:schemeClr val="tx2"/>
                </a:solidFill>
              </a:rPr>
              <a:t>line</a:t>
            </a:r>
            <a:r>
              <a:rPr lang="pl-PL" sz="1764" b="1" dirty="0">
                <a:solidFill>
                  <a:schemeClr val="tx2"/>
                </a:solidFill>
              </a:rPr>
              <a:t> with the </a:t>
            </a:r>
            <a:r>
              <a:rPr lang="pl-PL" sz="1764" b="1" dirty="0" err="1">
                <a:solidFill>
                  <a:schemeClr val="tx2"/>
                </a:solidFill>
              </a:rPr>
              <a:t>principle</a:t>
            </a:r>
            <a:r>
              <a:rPr lang="pl-PL" sz="1764" b="1" dirty="0">
                <a:solidFill>
                  <a:schemeClr val="tx2"/>
                </a:solidFill>
              </a:rPr>
              <a:t> : „</a:t>
            </a:r>
            <a:r>
              <a:rPr lang="pl-PL" sz="1764" b="1" dirty="0" err="1">
                <a:solidFill>
                  <a:schemeClr val="tx2"/>
                </a:solidFill>
              </a:rPr>
              <a:t>Quality</a:t>
            </a:r>
            <a:r>
              <a:rPr lang="pl-PL" sz="1764" b="1" dirty="0">
                <a:solidFill>
                  <a:schemeClr val="tx2"/>
                </a:solidFill>
              </a:rPr>
              <a:t> </a:t>
            </a:r>
            <a:r>
              <a:rPr lang="pl-PL" sz="1764" b="1" dirty="0" err="1">
                <a:solidFill>
                  <a:schemeClr val="tx2"/>
                </a:solidFill>
              </a:rPr>
              <a:t>at</a:t>
            </a:r>
            <a:r>
              <a:rPr lang="pl-PL" sz="1764" b="1" dirty="0">
                <a:solidFill>
                  <a:schemeClr val="tx2"/>
                </a:solidFill>
              </a:rPr>
              <a:t> a </a:t>
            </a:r>
            <a:r>
              <a:rPr lang="pl-PL" sz="1764" b="1" dirty="0" err="1">
                <a:solidFill>
                  <a:schemeClr val="tx2"/>
                </a:solidFill>
              </a:rPr>
              <a:t>good</a:t>
            </a:r>
            <a:r>
              <a:rPr lang="pl-PL" sz="1764" b="1" dirty="0">
                <a:solidFill>
                  <a:schemeClr val="tx2"/>
                </a:solidFill>
              </a:rPr>
              <a:t> </a:t>
            </a:r>
            <a:r>
              <a:rPr lang="pl-PL" sz="1764" b="1" dirty="0" err="1">
                <a:solidFill>
                  <a:schemeClr val="tx2"/>
                </a:solidFill>
              </a:rPr>
              <a:t>price</a:t>
            </a:r>
            <a:r>
              <a:rPr lang="pl-PL" sz="1764" b="1" dirty="0">
                <a:solidFill>
                  <a:schemeClr val="tx2"/>
                </a:solidFill>
              </a:rPr>
              <a:t>”</a:t>
            </a:r>
            <a:endParaRPr lang="en-US" sz="1764" b="1" dirty="0">
              <a:solidFill>
                <a:schemeClr val="tx2"/>
              </a:solidFill>
            </a:endParaRPr>
          </a:p>
        </p:txBody>
      </p:sp>
      <p:sp>
        <p:nvSpPr>
          <p:cNvPr id="19" name="Prostokąt 18"/>
          <p:cNvSpPr/>
          <p:nvPr/>
        </p:nvSpPr>
        <p:spPr>
          <a:xfrm>
            <a:off x="930523" y="1989631"/>
            <a:ext cx="843487"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Free</a:t>
            </a:r>
            <a:r>
              <a:rPr lang="pl-PL" sz="1400" dirty="0"/>
              <a:t> services</a:t>
            </a:r>
            <a:endParaRPr lang="en-US" sz="1400" dirty="0"/>
          </a:p>
        </p:txBody>
      </p:sp>
      <p:pic>
        <p:nvPicPr>
          <p:cNvPr id="18" name="Obraz 17"/>
          <p:cNvPicPr>
            <a:picLocks noChangeAspect="1"/>
          </p:cNvPicPr>
          <p:nvPr/>
        </p:nvPicPr>
        <p:blipFill rotWithShape="1">
          <a:blip r:embed="rId8" cstate="print">
            <a:extLst>
              <a:ext uri="{28A0092B-C50C-407E-A947-70E740481C1C}">
                <a14:useLocalDpi xmlns:a14="http://schemas.microsoft.com/office/drawing/2010/main" val="0"/>
              </a:ext>
            </a:extLst>
          </a:blip>
          <a:srcRect l="9926" t="7443" r="5658"/>
          <a:stretch/>
        </p:blipFill>
        <p:spPr>
          <a:xfrm>
            <a:off x="7511143" y="1938771"/>
            <a:ext cx="2575248" cy="1881918"/>
          </a:xfrm>
          <a:prstGeom prst="rect">
            <a:avLst/>
          </a:prstGeom>
          <a:effectLst>
            <a:softEdge rad="63500"/>
          </a:effectLst>
        </p:spPr>
      </p:pic>
      <p:pic>
        <p:nvPicPr>
          <p:cNvPr id="20" name="Obraz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1143" y="4410026"/>
            <a:ext cx="2575249" cy="2165874"/>
          </a:xfrm>
          <a:prstGeom prst="rect">
            <a:avLst/>
          </a:prstGeom>
          <a:effectLst>
            <a:softEdge rad="63500"/>
          </a:effectLst>
        </p:spPr>
      </p:pic>
      <p:sp>
        <p:nvSpPr>
          <p:cNvPr id="21"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508410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iekt 73" hidden="1"/>
          <p:cNvGraphicFramePr>
            <a:graphicFrameLocks noChangeAspect="1"/>
          </p:cNvGraphicFramePr>
          <p:nvPr>
            <p:custDataLst>
              <p:tags r:id="rId2"/>
            </p:custDataLst>
            <p:extLst/>
          </p:nvPr>
        </p:nvGraphicFramePr>
        <p:xfrm>
          <a:off x="303917" y="1590"/>
          <a:ext cx="1498" cy="1587"/>
        </p:xfrm>
        <a:graphic>
          <a:graphicData uri="http://schemas.openxmlformats.org/presentationml/2006/ole">
            <mc:AlternateContent xmlns:mc="http://schemas.openxmlformats.org/markup-compatibility/2006">
              <mc:Choice xmlns:v="urn:schemas-microsoft-com:vml" Requires="v">
                <p:oleObj spid="_x0000_s1679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03917" y="1590"/>
                        <a:ext cx="1498" cy="1587"/>
                      </a:xfrm>
                      <a:prstGeom prst="rect">
                        <a:avLst/>
                      </a:prstGeom>
                    </p:spPr>
                  </p:pic>
                </p:oleObj>
              </mc:Fallback>
            </mc:AlternateContent>
          </a:graphicData>
        </a:graphic>
      </p:graphicFrame>
      <p:sp>
        <p:nvSpPr>
          <p:cNvPr id="4" name="Prostokąt 3" hidden="1"/>
          <p:cNvSpPr/>
          <p:nvPr>
            <p:custDataLst>
              <p:tags r:id="rId3"/>
            </p:custDataLst>
          </p:nvPr>
        </p:nvSpPr>
        <p:spPr bwMode="auto">
          <a:xfrm>
            <a:off x="302420" y="1"/>
            <a:ext cx="149767"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pl-PL" sz="993" b="1" dirty="0">
              <a:latin typeface="Calibri" panose="020F0502020204030204" pitchFamily="34" charset="0"/>
              <a:sym typeface="Calibri" panose="020F0502020204030204" pitchFamily="34" charset="0"/>
            </a:endParaRPr>
          </a:p>
        </p:txBody>
      </p:sp>
      <p:sp>
        <p:nvSpPr>
          <p:cNvPr id="8" name="Symbol zastępczy zawartości 7"/>
          <p:cNvSpPr>
            <a:spLocks noGrp="1"/>
          </p:cNvSpPr>
          <p:nvPr>
            <p:ph sz="quarter" idx="10"/>
          </p:nvPr>
        </p:nvSpPr>
        <p:spPr>
          <a:xfrm>
            <a:off x="930523" y="270359"/>
            <a:ext cx="9182504" cy="484533"/>
          </a:xfrm>
          <a:prstGeom prst="rect">
            <a:avLst/>
          </a:prstGeom>
        </p:spPr>
        <p:txBody>
          <a:bodyPr anchor="ctr"/>
          <a:lstStyle/>
          <a:p>
            <a:r>
              <a:rPr lang="pl-PL" sz="2400" dirty="0" smtClean="0"/>
              <a:t>ECONOMY FLEX</a:t>
            </a:r>
            <a:endParaRPr lang="pl-PL" sz="2316" dirty="0"/>
          </a:p>
        </p:txBody>
      </p:sp>
      <p:sp>
        <p:nvSpPr>
          <p:cNvPr id="3" name="Prostokąt 2"/>
          <p:cNvSpPr/>
          <p:nvPr/>
        </p:nvSpPr>
        <p:spPr>
          <a:xfrm>
            <a:off x="930523" y="1989631"/>
            <a:ext cx="843487"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Free</a:t>
            </a:r>
            <a:r>
              <a:rPr lang="pl-PL" sz="1400" dirty="0"/>
              <a:t> services</a:t>
            </a:r>
            <a:endParaRPr lang="en-US" sz="1400" dirty="0"/>
          </a:p>
        </p:txBody>
      </p:sp>
      <p:sp>
        <p:nvSpPr>
          <p:cNvPr id="10" name="Prostokąt 9"/>
          <p:cNvSpPr/>
          <p:nvPr/>
        </p:nvSpPr>
        <p:spPr>
          <a:xfrm>
            <a:off x="930523" y="4359110"/>
            <a:ext cx="843487" cy="1008000"/>
          </a:xfrm>
          <a:prstGeom prst="rect">
            <a:avLst/>
          </a:prstGeom>
          <a:solidFill>
            <a:srgbClr val="96CDF2"/>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400" dirty="0" err="1"/>
              <a:t>Fare</a:t>
            </a:r>
            <a:r>
              <a:rPr lang="pl-PL" sz="1400" dirty="0"/>
              <a:t> </a:t>
            </a:r>
            <a:r>
              <a:rPr lang="pl-PL" sz="1400" dirty="0" err="1"/>
              <a:t>conditions</a:t>
            </a:r>
            <a:endParaRPr lang="en-US" sz="1400" dirty="0"/>
          </a:p>
        </p:txBody>
      </p:sp>
      <p:sp>
        <p:nvSpPr>
          <p:cNvPr id="5" name="pole tekstowe 4"/>
          <p:cNvSpPr txBox="1"/>
          <p:nvPr/>
        </p:nvSpPr>
        <p:spPr>
          <a:xfrm>
            <a:off x="2020402" y="1989632"/>
            <a:ext cx="3923198" cy="1766652"/>
          </a:xfrm>
          <a:prstGeom prst="rect">
            <a:avLst/>
          </a:prstGeom>
          <a:noFill/>
        </p:spPr>
        <p:txBody>
          <a:bodyPr wrap="square" lIns="88404" tIns="44203" rIns="88404" bIns="44203" rtlCol="0">
            <a:spAutoFit/>
          </a:bodyPr>
          <a:lstStyle/>
          <a:p>
            <a:pPr marL="276270" indent="-276270">
              <a:spcAft>
                <a:spcPts val="580"/>
              </a:spcAft>
              <a:buClr>
                <a:schemeClr val="tx2"/>
              </a:buClr>
              <a:buFont typeface="Wingdings" panose="05000000000000000000" pitchFamily="2" charset="2"/>
              <a:buChar char="ü"/>
            </a:pPr>
            <a:r>
              <a:rPr lang="pl-PL" sz="1400" dirty="0">
                <a:solidFill>
                  <a:schemeClr val="tx1">
                    <a:lumMod val="50000"/>
                  </a:schemeClr>
                </a:solidFill>
              </a:rPr>
              <a:t>Snack &amp; </a:t>
            </a:r>
            <a:r>
              <a:rPr lang="pl-PL" sz="1400" dirty="0" err="1">
                <a:solidFill>
                  <a:schemeClr val="tx1">
                    <a:lumMod val="50000"/>
                  </a:schemeClr>
                </a:solidFill>
              </a:rPr>
              <a:t>beverage</a:t>
            </a:r>
            <a:endParaRPr lang="pl-PL" sz="1400" dirty="0">
              <a:solidFill>
                <a:schemeClr val="tx1">
                  <a:lumMod val="50000"/>
                </a:schemeClr>
              </a:solidFill>
            </a:endParaRPr>
          </a:p>
          <a:p>
            <a:pPr marL="276270" indent="-276270">
              <a:spcAft>
                <a:spcPts val="580"/>
              </a:spcAft>
              <a:buClr>
                <a:schemeClr val="tx2"/>
              </a:buClr>
              <a:buFont typeface="Wingdings" panose="05000000000000000000" pitchFamily="2" charset="2"/>
              <a:buChar char="ü"/>
            </a:pPr>
            <a:r>
              <a:rPr lang="pl-PL" sz="1400" dirty="0" err="1" smtClean="0">
                <a:solidFill>
                  <a:srgbClr val="000000"/>
                </a:solidFill>
              </a:rPr>
              <a:t>Points</a:t>
            </a:r>
            <a:r>
              <a:rPr lang="pl-PL" sz="1400" dirty="0" smtClean="0">
                <a:solidFill>
                  <a:srgbClr val="000000"/>
                </a:solidFill>
              </a:rPr>
              <a:t> </a:t>
            </a:r>
            <a:r>
              <a:rPr lang="pl-PL" sz="1400" dirty="0">
                <a:solidFill>
                  <a:srgbClr val="000000"/>
                </a:solidFill>
              </a:rPr>
              <a:t>in the Miles &amp; </a:t>
            </a:r>
            <a:r>
              <a:rPr lang="pl-PL" sz="1400" dirty="0" err="1">
                <a:solidFill>
                  <a:srgbClr val="000000"/>
                </a:solidFill>
              </a:rPr>
              <a:t>More</a:t>
            </a:r>
            <a:r>
              <a:rPr lang="pl-PL" sz="1400" dirty="0">
                <a:solidFill>
                  <a:srgbClr val="000000"/>
                </a:solidFill>
              </a:rPr>
              <a:t> program</a:t>
            </a:r>
          </a:p>
          <a:p>
            <a:pPr marL="276270" indent="-276270">
              <a:spcAft>
                <a:spcPts val="580"/>
              </a:spcAft>
              <a:buClr>
                <a:schemeClr val="tx2"/>
              </a:buClr>
              <a:buFont typeface="Wingdings" panose="05000000000000000000" pitchFamily="2" charset="2"/>
              <a:buChar char="ü"/>
            </a:pPr>
            <a:r>
              <a:rPr lang="pl-PL" sz="1400" dirty="0">
                <a:solidFill>
                  <a:srgbClr val="000000"/>
                </a:solidFill>
              </a:rPr>
              <a:t>8kg </a:t>
            </a:r>
            <a:r>
              <a:rPr lang="pl-PL" sz="1400" dirty="0" err="1">
                <a:solidFill>
                  <a:srgbClr val="000000"/>
                </a:solidFill>
              </a:rPr>
              <a:t>carry</a:t>
            </a:r>
            <a:r>
              <a:rPr lang="pl-PL" sz="1400" dirty="0">
                <a:solidFill>
                  <a:srgbClr val="000000"/>
                </a:solidFill>
              </a:rPr>
              <a:t>-on </a:t>
            </a:r>
            <a:r>
              <a:rPr lang="pl-PL" sz="1400" dirty="0" err="1">
                <a:solidFill>
                  <a:srgbClr val="000000"/>
                </a:solidFill>
              </a:rPr>
              <a:t>baggage</a:t>
            </a:r>
            <a:endParaRPr lang="pl-PL" sz="1400" dirty="0">
              <a:solidFill>
                <a:srgbClr val="000000"/>
              </a:solidFill>
            </a:endParaRPr>
          </a:p>
          <a:p>
            <a:pPr marL="276270" indent="-276270">
              <a:spcAft>
                <a:spcPts val="580"/>
              </a:spcAft>
              <a:buClr>
                <a:schemeClr val="tx2"/>
              </a:buClr>
              <a:buFont typeface="Wingdings" panose="05000000000000000000" pitchFamily="2" charset="2"/>
              <a:buChar char="ü"/>
            </a:pPr>
            <a:r>
              <a:rPr lang="pl-PL" sz="1400" dirty="0">
                <a:solidFill>
                  <a:srgbClr val="000000"/>
                </a:solidFill>
              </a:rPr>
              <a:t>23kg </a:t>
            </a:r>
            <a:r>
              <a:rPr lang="pl-PL" sz="1400" dirty="0" err="1">
                <a:solidFill>
                  <a:srgbClr val="000000"/>
                </a:solidFill>
              </a:rPr>
              <a:t>checked</a:t>
            </a:r>
            <a:r>
              <a:rPr lang="pl-PL" sz="1400" dirty="0">
                <a:solidFill>
                  <a:srgbClr val="000000"/>
                </a:solidFill>
              </a:rPr>
              <a:t> </a:t>
            </a:r>
            <a:r>
              <a:rPr lang="pl-PL" sz="1400" dirty="0" err="1">
                <a:solidFill>
                  <a:srgbClr val="000000"/>
                </a:solidFill>
              </a:rPr>
              <a:t>baggage</a:t>
            </a:r>
            <a:endParaRPr lang="pl-PL" sz="1400" dirty="0">
              <a:solidFill>
                <a:srgbClr val="000000"/>
              </a:solidFill>
            </a:endParaRPr>
          </a:p>
          <a:p>
            <a:pPr marL="276270" indent="-276270">
              <a:spcAft>
                <a:spcPts val="580"/>
              </a:spcAft>
              <a:buClr>
                <a:schemeClr val="tx2"/>
              </a:buClr>
              <a:buFont typeface="Wingdings" panose="05000000000000000000" pitchFamily="2" charset="2"/>
              <a:buChar char="ü"/>
            </a:pPr>
            <a:r>
              <a:rPr lang="pl-PL" sz="1400" dirty="0">
                <a:solidFill>
                  <a:srgbClr val="000000"/>
                </a:solidFill>
              </a:rPr>
              <a:t>Seat </a:t>
            </a:r>
            <a:r>
              <a:rPr lang="pl-PL" sz="1400" dirty="0" err="1">
                <a:solidFill>
                  <a:srgbClr val="000000"/>
                </a:solidFill>
              </a:rPr>
              <a:t>selection</a:t>
            </a:r>
            <a:endParaRPr lang="pl-PL" sz="1400" dirty="0">
              <a:solidFill>
                <a:srgbClr val="000000"/>
              </a:solidFill>
            </a:endParaRPr>
          </a:p>
          <a:p>
            <a:pPr marL="276270" indent="-276270">
              <a:spcAft>
                <a:spcPts val="580"/>
              </a:spcAft>
              <a:buClr>
                <a:schemeClr val="tx2"/>
              </a:buClr>
              <a:buFont typeface="Wingdings" panose="05000000000000000000" pitchFamily="2" charset="2"/>
              <a:buChar char="ü"/>
            </a:pPr>
            <a:r>
              <a:rPr lang="pl-PL" sz="1400" dirty="0">
                <a:solidFill>
                  <a:srgbClr val="000000"/>
                </a:solidFill>
              </a:rPr>
              <a:t>50% </a:t>
            </a:r>
            <a:r>
              <a:rPr lang="pl-PL" sz="1400" dirty="0" err="1">
                <a:solidFill>
                  <a:srgbClr val="000000"/>
                </a:solidFill>
              </a:rPr>
              <a:t>award</a:t>
            </a:r>
            <a:r>
              <a:rPr lang="pl-PL" sz="1400" dirty="0">
                <a:solidFill>
                  <a:srgbClr val="000000"/>
                </a:solidFill>
              </a:rPr>
              <a:t> </a:t>
            </a:r>
            <a:r>
              <a:rPr lang="pl-PL" sz="1400" dirty="0" err="1">
                <a:solidFill>
                  <a:srgbClr val="000000"/>
                </a:solidFill>
              </a:rPr>
              <a:t>points</a:t>
            </a:r>
            <a:r>
              <a:rPr lang="pl-PL" sz="1400" dirty="0">
                <a:solidFill>
                  <a:srgbClr val="000000"/>
                </a:solidFill>
              </a:rPr>
              <a:t> in the Miles &amp; </a:t>
            </a:r>
            <a:r>
              <a:rPr lang="pl-PL" sz="1400" dirty="0" err="1">
                <a:solidFill>
                  <a:srgbClr val="000000"/>
                </a:solidFill>
              </a:rPr>
              <a:t>More</a:t>
            </a:r>
            <a:r>
              <a:rPr lang="pl-PL" sz="1400" dirty="0">
                <a:solidFill>
                  <a:srgbClr val="000000"/>
                </a:solidFill>
              </a:rPr>
              <a:t> program</a:t>
            </a:r>
            <a:endParaRPr lang="en-US" sz="1400" dirty="0">
              <a:solidFill>
                <a:srgbClr val="000000"/>
              </a:solidFill>
            </a:endParaRPr>
          </a:p>
        </p:txBody>
      </p:sp>
      <p:sp>
        <p:nvSpPr>
          <p:cNvPr id="13" name="pole tekstowe 12"/>
          <p:cNvSpPr txBox="1"/>
          <p:nvPr/>
        </p:nvSpPr>
        <p:spPr>
          <a:xfrm>
            <a:off x="2020402" y="4513065"/>
            <a:ext cx="3780467" cy="597101"/>
          </a:xfrm>
          <a:prstGeom prst="rect">
            <a:avLst/>
          </a:prstGeom>
          <a:noFill/>
        </p:spPr>
        <p:txBody>
          <a:bodyPr wrap="square" lIns="88404" tIns="44203" rIns="88404" bIns="44203" rtlCol="0">
            <a:spAutoFit/>
          </a:bodyPr>
          <a:lstStyle/>
          <a:p>
            <a:pPr marL="173436" indent="-173436">
              <a:spcAft>
                <a:spcPts val="580"/>
              </a:spcAft>
              <a:buClr>
                <a:srgbClr val="96CDF2"/>
              </a:buClr>
              <a:buFont typeface="Wingdings" panose="05000000000000000000" pitchFamily="2" charset="2"/>
              <a:buChar char="§"/>
              <a:tabLst>
                <a:tab pos="1559391" algn="l"/>
              </a:tabLst>
            </a:pPr>
            <a:r>
              <a:rPr lang="pl-PL" sz="1400" dirty="0" err="1">
                <a:solidFill>
                  <a:srgbClr val="000000"/>
                </a:solidFill>
              </a:rPr>
              <a:t>Change</a:t>
            </a:r>
            <a:r>
              <a:rPr lang="pl-PL" sz="1400" dirty="0">
                <a:solidFill>
                  <a:srgbClr val="000000"/>
                </a:solidFill>
              </a:rPr>
              <a:t> of </a:t>
            </a:r>
            <a:r>
              <a:rPr lang="pl-PL" sz="1400" dirty="0" err="1" smtClean="0">
                <a:solidFill>
                  <a:srgbClr val="000000"/>
                </a:solidFill>
              </a:rPr>
              <a:t>reservation</a:t>
            </a:r>
            <a:r>
              <a:rPr lang="pl-PL" sz="1400" dirty="0" smtClean="0">
                <a:solidFill>
                  <a:srgbClr val="000000"/>
                </a:solidFill>
              </a:rPr>
              <a:t>: </a:t>
            </a:r>
            <a:r>
              <a:rPr lang="pl-PL" sz="1400" dirty="0">
                <a:solidFill>
                  <a:srgbClr val="4D4D4D"/>
                </a:solidFill>
              </a:rPr>
              <a:t>	</a:t>
            </a:r>
            <a:r>
              <a:rPr lang="pl-PL" sz="1400" b="1" dirty="0" err="1">
                <a:solidFill>
                  <a:srgbClr val="44B238"/>
                </a:solidFill>
              </a:rPr>
              <a:t>free</a:t>
            </a:r>
            <a:r>
              <a:rPr lang="pl-PL" sz="1400" b="1" dirty="0">
                <a:solidFill>
                  <a:srgbClr val="44B238"/>
                </a:solidFill>
              </a:rPr>
              <a:t> of </a:t>
            </a:r>
            <a:r>
              <a:rPr lang="pl-PL" sz="1400" b="1" dirty="0" err="1">
                <a:solidFill>
                  <a:srgbClr val="44B238"/>
                </a:solidFill>
              </a:rPr>
              <a:t>charge</a:t>
            </a:r>
            <a:endParaRPr lang="pl-PL" sz="1400" b="1" dirty="0">
              <a:solidFill>
                <a:srgbClr val="44B238"/>
              </a:solidFill>
            </a:endParaRPr>
          </a:p>
          <a:p>
            <a:pPr marL="173436" indent="-173436">
              <a:spcAft>
                <a:spcPts val="580"/>
              </a:spcAft>
              <a:buClr>
                <a:srgbClr val="96CDF2"/>
              </a:buClr>
              <a:buFont typeface="Wingdings" panose="05000000000000000000" pitchFamily="2" charset="2"/>
              <a:buChar char="§"/>
              <a:tabLst>
                <a:tab pos="1559391" algn="l"/>
              </a:tabLst>
            </a:pPr>
            <a:r>
              <a:rPr lang="pl-PL" sz="1400" dirty="0" err="1">
                <a:solidFill>
                  <a:srgbClr val="000000"/>
                </a:solidFill>
              </a:rPr>
              <a:t>Ticket</a:t>
            </a:r>
            <a:r>
              <a:rPr lang="pl-PL" sz="1400" dirty="0">
                <a:solidFill>
                  <a:srgbClr val="000000"/>
                </a:solidFill>
              </a:rPr>
              <a:t> </a:t>
            </a:r>
            <a:r>
              <a:rPr lang="pl-PL" sz="1400" dirty="0" err="1">
                <a:solidFill>
                  <a:srgbClr val="000000"/>
                </a:solidFill>
              </a:rPr>
              <a:t>refund</a:t>
            </a:r>
            <a:r>
              <a:rPr lang="pl-PL" sz="1400" dirty="0">
                <a:solidFill>
                  <a:srgbClr val="000000"/>
                </a:solidFill>
              </a:rPr>
              <a:t>: </a:t>
            </a:r>
            <a:r>
              <a:rPr lang="pl-PL" sz="1400" dirty="0"/>
              <a:t>		</a:t>
            </a:r>
            <a:r>
              <a:rPr lang="pl-PL" sz="1400" b="1" dirty="0" err="1">
                <a:solidFill>
                  <a:schemeClr val="tx2"/>
                </a:solidFill>
              </a:rPr>
              <a:t>at</a:t>
            </a:r>
            <a:r>
              <a:rPr lang="pl-PL" sz="1400" b="1" dirty="0">
                <a:solidFill>
                  <a:schemeClr val="tx2"/>
                </a:solidFill>
              </a:rPr>
              <a:t> extra </a:t>
            </a:r>
            <a:r>
              <a:rPr lang="pl-PL" sz="1400" b="1" dirty="0" err="1">
                <a:solidFill>
                  <a:schemeClr val="tx2"/>
                </a:solidFill>
              </a:rPr>
              <a:t>charge</a:t>
            </a:r>
            <a:endParaRPr lang="en-US" sz="1400" b="1" dirty="0">
              <a:solidFill>
                <a:schemeClr val="tx2"/>
              </a:solidFill>
            </a:endParaRPr>
          </a:p>
        </p:txBody>
      </p:sp>
      <p:sp>
        <p:nvSpPr>
          <p:cNvPr id="14" name="pole tekstowe 13"/>
          <p:cNvSpPr txBox="1"/>
          <p:nvPr/>
        </p:nvSpPr>
        <p:spPr>
          <a:xfrm>
            <a:off x="2020402" y="6039954"/>
            <a:ext cx="3780467" cy="597101"/>
          </a:xfrm>
          <a:prstGeom prst="rect">
            <a:avLst/>
          </a:prstGeom>
          <a:noFill/>
        </p:spPr>
        <p:txBody>
          <a:bodyPr wrap="square" lIns="88404" tIns="44203" rIns="88404" bIns="44203" rtlCol="0">
            <a:spAutoFit/>
          </a:bodyPr>
          <a:lstStyle/>
          <a:p>
            <a:pPr marL="173436" indent="-173436">
              <a:spcAft>
                <a:spcPts val="580"/>
              </a:spcAft>
              <a:buClr>
                <a:schemeClr val="bg1">
                  <a:lumMod val="50000"/>
                </a:schemeClr>
              </a:buClr>
              <a:buFont typeface="Wingdings" panose="05000000000000000000" pitchFamily="2" charset="2"/>
              <a:buChar char="§"/>
            </a:pPr>
            <a:r>
              <a:rPr lang="pl-PL" sz="1400" dirty="0">
                <a:solidFill>
                  <a:srgbClr val="000000"/>
                </a:solidFill>
              </a:rPr>
              <a:t>Premium Menu </a:t>
            </a:r>
            <a:r>
              <a:rPr lang="pl-PL" sz="1400" dirty="0" err="1">
                <a:solidFill>
                  <a:srgbClr val="000000"/>
                </a:solidFill>
              </a:rPr>
              <a:t>meal</a:t>
            </a:r>
            <a:endParaRPr lang="pl-PL" sz="1400" dirty="0">
              <a:solidFill>
                <a:srgbClr val="000000"/>
              </a:solidFill>
            </a:endParaRPr>
          </a:p>
          <a:p>
            <a:pPr marL="173436" indent="-173436">
              <a:spcAft>
                <a:spcPts val="580"/>
              </a:spcAft>
              <a:buClr>
                <a:schemeClr val="bg1">
                  <a:lumMod val="50000"/>
                </a:schemeClr>
              </a:buClr>
              <a:buFont typeface="Wingdings" panose="05000000000000000000" pitchFamily="2" charset="2"/>
              <a:buChar char="§"/>
            </a:pPr>
            <a:r>
              <a:rPr lang="pl-PL" sz="1400" dirty="0">
                <a:solidFill>
                  <a:srgbClr val="000000"/>
                </a:solidFill>
              </a:rPr>
              <a:t>Upgrade to </a:t>
            </a:r>
            <a:r>
              <a:rPr lang="pl-PL" sz="1400" dirty="0" err="1">
                <a:solidFill>
                  <a:srgbClr val="000000"/>
                </a:solidFill>
              </a:rPr>
              <a:t>higher</a:t>
            </a:r>
            <a:r>
              <a:rPr lang="pl-PL" sz="1400" dirty="0">
                <a:solidFill>
                  <a:srgbClr val="000000"/>
                </a:solidFill>
              </a:rPr>
              <a:t> </a:t>
            </a:r>
            <a:r>
              <a:rPr lang="pl-PL" sz="1400" dirty="0" err="1">
                <a:solidFill>
                  <a:srgbClr val="000000"/>
                </a:solidFill>
              </a:rPr>
              <a:t>compartment</a:t>
            </a:r>
            <a:endParaRPr lang="en-US" sz="1400" dirty="0">
              <a:solidFill>
                <a:srgbClr val="000000"/>
              </a:solidFill>
            </a:endParaRPr>
          </a:p>
        </p:txBody>
      </p:sp>
      <p:cxnSp>
        <p:nvCxnSpPr>
          <p:cNvPr id="15" name="Łącznik prosty 14"/>
          <p:cNvCxnSpPr/>
          <p:nvPr/>
        </p:nvCxnSpPr>
        <p:spPr>
          <a:xfrm>
            <a:off x="2020401" y="4060477"/>
            <a:ext cx="37359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2020401" y="5584478"/>
            <a:ext cx="37359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930523" y="1056967"/>
            <a:ext cx="7531926" cy="366268"/>
          </a:xfrm>
          <a:prstGeom prst="rect">
            <a:avLst/>
          </a:prstGeom>
        </p:spPr>
        <p:txBody>
          <a:bodyPr wrap="square" lIns="88404" tIns="44203" rIns="88404" bIns="44203">
            <a:spAutoFit/>
          </a:bodyPr>
          <a:lstStyle/>
          <a:p>
            <a:r>
              <a:rPr lang="pl-PL" sz="1764" b="1" dirty="0" err="1">
                <a:solidFill>
                  <a:schemeClr val="tx2"/>
                </a:solidFill>
              </a:rPr>
              <a:t>Enjoy</a:t>
            </a:r>
            <a:r>
              <a:rPr lang="pl-PL" sz="1764" b="1" dirty="0">
                <a:solidFill>
                  <a:schemeClr val="tx2"/>
                </a:solidFill>
              </a:rPr>
              <a:t> the </a:t>
            </a:r>
            <a:r>
              <a:rPr lang="pl-PL" sz="1800" b="1" dirty="0" err="1">
                <a:solidFill>
                  <a:schemeClr val="tx2"/>
                </a:solidFill>
              </a:rPr>
              <a:t>comfort</a:t>
            </a:r>
            <a:r>
              <a:rPr lang="pl-PL" sz="1764" b="1" dirty="0">
                <a:solidFill>
                  <a:schemeClr val="tx2"/>
                </a:solidFill>
              </a:rPr>
              <a:t>, </a:t>
            </a:r>
            <a:r>
              <a:rPr lang="pl-PL" sz="1764" b="1" dirty="0" err="1">
                <a:solidFill>
                  <a:schemeClr val="tx2"/>
                </a:solidFill>
              </a:rPr>
              <a:t>even</a:t>
            </a:r>
            <a:r>
              <a:rPr lang="pl-PL" sz="1764" b="1" dirty="0">
                <a:solidFill>
                  <a:schemeClr val="tx2"/>
                </a:solidFill>
              </a:rPr>
              <a:t> </a:t>
            </a:r>
            <a:r>
              <a:rPr lang="pl-PL" sz="1764" b="1" dirty="0" err="1">
                <a:solidFill>
                  <a:schemeClr val="tx2"/>
                </a:solidFill>
              </a:rPr>
              <a:t>if</a:t>
            </a:r>
            <a:r>
              <a:rPr lang="pl-PL" sz="1764" b="1" dirty="0">
                <a:solidFill>
                  <a:schemeClr val="tx2"/>
                </a:solidFill>
              </a:rPr>
              <a:t> </a:t>
            </a:r>
            <a:r>
              <a:rPr lang="pl-PL" sz="1764" b="1" dirty="0" err="1">
                <a:solidFill>
                  <a:schemeClr val="tx2"/>
                </a:solidFill>
              </a:rPr>
              <a:t>your</a:t>
            </a:r>
            <a:r>
              <a:rPr lang="pl-PL" sz="1764" b="1" dirty="0">
                <a:solidFill>
                  <a:schemeClr val="tx2"/>
                </a:solidFill>
              </a:rPr>
              <a:t> </a:t>
            </a:r>
            <a:r>
              <a:rPr lang="pl-PL" sz="1764" b="1" dirty="0" err="1">
                <a:solidFill>
                  <a:schemeClr val="tx2"/>
                </a:solidFill>
              </a:rPr>
              <a:t>travel</a:t>
            </a:r>
            <a:r>
              <a:rPr lang="pl-PL" sz="1764" b="1" dirty="0">
                <a:solidFill>
                  <a:schemeClr val="tx2"/>
                </a:solidFill>
              </a:rPr>
              <a:t> </a:t>
            </a:r>
            <a:r>
              <a:rPr lang="pl-PL" sz="1764" b="1" dirty="0" err="1">
                <a:solidFill>
                  <a:schemeClr val="tx2"/>
                </a:solidFill>
              </a:rPr>
              <a:t>plans</a:t>
            </a:r>
            <a:r>
              <a:rPr lang="pl-PL" sz="1764" b="1" dirty="0">
                <a:solidFill>
                  <a:schemeClr val="tx2"/>
                </a:solidFill>
              </a:rPr>
              <a:t> </a:t>
            </a:r>
            <a:r>
              <a:rPr lang="pl-PL" sz="1764" b="1" dirty="0" err="1">
                <a:solidFill>
                  <a:schemeClr val="tx2"/>
                </a:solidFill>
              </a:rPr>
              <a:t>may</a:t>
            </a:r>
            <a:r>
              <a:rPr lang="pl-PL" sz="1764" b="1" dirty="0">
                <a:solidFill>
                  <a:schemeClr val="tx2"/>
                </a:solidFill>
              </a:rPr>
              <a:t> be </a:t>
            </a:r>
            <a:r>
              <a:rPr lang="pl-PL" sz="1764" b="1" dirty="0" err="1">
                <a:solidFill>
                  <a:schemeClr val="tx2"/>
                </a:solidFill>
              </a:rPr>
              <a:t>subject</a:t>
            </a:r>
            <a:r>
              <a:rPr lang="pl-PL" sz="1764" b="1" dirty="0">
                <a:solidFill>
                  <a:schemeClr val="tx2"/>
                </a:solidFill>
              </a:rPr>
              <a:t> to </a:t>
            </a:r>
            <a:r>
              <a:rPr lang="pl-PL" sz="1764" b="1" dirty="0" err="1">
                <a:solidFill>
                  <a:schemeClr val="tx2"/>
                </a:solidFill>
              </a:rPr>
              <a:t>change</a:t>
            </a:r>
            <a:endParaRPr lang="en-US" sz="1764" b="1" dirty="0">
              <a:solidFill>
                <a:schemeClr val="tx2"/>
              </a:solidFill>
            </a:endParaRPr>
          </a:p>
        </p:txBody>
      </p:sp>
      <p:sp>
        <p:nvSpPr>
          <p:cNvPr id="18" name="Prostokąt 17"/>
          <p:cNvSpPr/>
          <p:nvPr/>
        </p:nvSpPr>
        <p:spPr>
          <a:xfrm>
            <a:off x="930524" y="5833115"/>
            <a:ext cx="843487" cy="10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805" tIns="44203" rIns="34805" bIns="44203" rtlCol="0" anchor="ctr"/>
          <a:lstStyle/>
          <a:p>
            <a:pPr algn="ctr"/>
            <a:r>
              <a:rPr lang="pl-PL" sz="1323" dirty="0" err="1"/>
              <a:t>Chargeable</a:t>
            </a:r>
            <a:r>
              <a:rPr lang="pl-PL" sz="1323" dirty="0"/>
              <a:t> </a:t>
            </a:r>
            <a:r>
              <a:rPr lang="pl-PL" sz="1323" dirty="0" err="1"/>
              <a:t>ancillary</a:t>
            </a:r>
            <a:r>
              <a:rPr lang="pl-PL" sz="1323" dirty="0"/>
              <a:t> services</a:t>
            </a:r>
            <a:endParaRPr lang="en-US" sz="1323" dirty="0"/>
          </a:p>
        </p:txBody>
      </p:sp>
      <p:pic>
        <p:nvPicPr>
          <p:cNvPr id="19" name="Obraz 18"/>
          <p:cNvPicPr>
            <a:picLocks noChangeAspect="1"/>
          </p:cNvPicPr>
          <p:nvPr/>
        </p:nvPicPr>
        <p:blipFill rotWithShape="1">
          <a:blip r:embed="rId8" cstate="print">
            <a:extLst>
              <a:ext uri="{28A0092B-C50C-407E-A947-70E740481C1C}">
                <a14:useLocalDpi xmlns:a14="http://schemas.microsoft.com/office/drawing/2010/main" val="0"/>
              </a:ext>
            </a:extLst>
          </a:blip>
          <a:srcRect l="6878" r="23802"/>
          <a:stretch/>
        </p:blipFill>
        <p:spPr>
          <a:xfrm>
            <a:off x="7261650" y="1971702"/>
            <a:ext cx="2851376" cy="1784582"/>
          </a:xfrm>
          <a:prstGeom prst="rect">
            <a:avLst/>
          </a:prstGeom>
          <a:effectLst>
            <a:softEdge rad="63500"/>
          </a:effectLst>
        </p:spPr>
      </p:pic>
      <p:pic>
        <p:nvPicPr>
          <p:cNvPr id="20" name="Obraz 19"/>
          <p:cNvPicPr>
            <a:picLocks noChangeAspect="1"/>
          </p:cNvPicPr>
          <p:nvPr/>
        </p:nvPicPr>
        <p:blipFill rotWithShape="1">
          <a:blip r:embed="rId9" cstate="print">
            <a:extLst>
              <a:ext uri="{28A0092B-C50C-407E-A947-70E740481C1C}">
                <a14:useLocalDpi xmlns:a14="http://schemas.microsoft.com/office/drawing/2010/main" val="0"/>
              </a:ext>
            </a:extLst>
          </a:blip>
          <a:srcRect l="30242" t="22065" r="18460"/>
          <a:stretch/>
        </p:blipFill>
        <p:spPr>
          <a:xfrm>
            <a:off x="7851820" y="4304752"/>
            <a:ext cx="2261207" cy="2290194"/>
          </a:xfrm>
          <a:prstGeom prst="rect">
            <a:avLst/>
          </a:prstGeom>
          <a:effectLst>
            <a:softEdge rad="63500"/>
          </a:effectLst>
        </p:spPr>
      </p:pic>
      <p:sp>
        <p:nvSpPr>
          <p:cNvPr id="21" name="Symbol zastępczy tekstu 1"/>
          <p:cNvSpPr>
            <a:spLocks noGrp="1"/>
          </p:cNvSpPr>
          <p:nvPr>
            <p:ph type="body" sz="quarter" idx="12"/>
          </p:nvPr>
        </p:nvSpPr>
        <p:spPr>
          <a:xfrm>
            <a:off x="5478154" y="7129908"/>
            <a:ext cx="4763774" cy="294111"/>
          </a:xfrm>
        </p:spPr>
        <p:txBody>
          <a:bodyPr>
            <a:normAutofit lnSpcReduction="10000"/>
          </a:bodyPr>
          <a:lstStyle/>
          <a:p>
            <a:r>
              <a:rPr lang="pl-PL" dirty="0" smtClean="0"/>
              <a:t>VALUE ADDED BUNDLES</a:t>
            </a:r>
            <a:endParaRPr lang="en-US" dirty="0"/>
          </a:p>
        </p:txBody>
      </p:sp>
    </p:spTree>
    <p:extLst>
      <p:ext uri="{BB962C8B-B14F-4D97-AF65-F5344CB8AC3E}">
        <p14:creationId xmlns:p14="http://schemas.microsoft.com/office/powerpoint/2010/main" val="2187239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m/%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4&quot;&gt;&lt;elem m_fUsage=&quot;2.37829690000000000000E+000&quot;&gt;&lt;m_msothmcolidx val=&quot;0&quot;/&gt;&lt;m_rgb r=&quot;FF&quot; g=&quot;00&quot; b=&quot;00&quot;/&gt;&lt;m_nBrightness val=&quot;0&quot;/&gt;&lt;/elem&gt;&lt;elem m_fUsage=&quot;1.44110797658100020000E+000&quot;&gt;&lt;m_msothmcolidx val=&quot;0&quot;/&gt;&lt;m_rgb r=&quot;3F&quot; g=&quot;C1&quot; b=&quot;00&quot;/&gt;&lt;m_nBrightness val=&quot;0&quot;/&gt;&lt;/elem&gt;&lt;elem m_fUsage=&quot;1.37428223481925540000E+000&quot;&gt;&lt;m_msothmcolidx val=&quot;0&quot;/&gt;&lt;m_rgb r=&quot;53&quot; g=&quot;AC&quot; b=&quot;E9&quot;/&gt;&lt;m_nBrightness val=&quot;0&quot;/&gt;&lt;/elem&gt;&lt;elem m_fUsage=&quot;1.18754100000000020000E+000&quot;&gt;&lt;m_msothmcolidx val=&quot;0&quot;/&gt;&lt;m_rgb r=&quot;B0&quot; g=&quot;FF&quot; b=&quot;8A&quot;/&gt;&lt;m_nBrightness val=&quot;0&quot;/&gt;&lt;/elem&gt;&lt;elem m_fUsage=&quot;7.29000000000000090000E-001&quot;&gt;&lt;m_msothmcolidx val=&quot;0&quot;/&gt;&lt;m_rgb r=&quot;73&quot; g=&quot;DF&quot; b=&quot;78&quot;/&gt;&lt;m_nBrightness val=&quot;0&quot;/&gt;&lt;/elem&gt;&lt;elem m_fUsage=&quot;6.74920640047035340000E-001&quot;&gt;&lt;m_msothmcolidx val=&quot;0&quot;/&gt;&lt;m_rgb r=&quot;DD&quot; g=&quot;4A&quot; b=&quot;52&quot;/&gt;&lt;m_nBrightness val=&quot;0&quot;/&gt;&lt;/elem&gt;&lt;elem m_fUsage=&quot;5.90490000000000180000E-001&quot;&gt;&lt;m_msothmcolidx val=&quot;0&quot;/&gt;&lt;m_rgb r=&quot;D9&quot; g=&quot;FF&quot; b=&quot;C6&quot;/&gt;&lt;m_nBrightness val=&quot;0&quot;/&gt;&lt;/elem&gt;&lt;elem m_fUsage=&quot;5.76040556145500650000E-001&quot;&gt;&lt;m_msothmcolidx val=&quot;0&quot;/&gt;&lt;m_rgb r=&quot;B0&quot; g=&quot;D9&quot; b=&quot;F5&quot;/&gt;&lt;m_nBrightness val=&quot;0&quot;/&gt;&lt;/elem&gt;&lt;elem m_fUsage=&quot;5.40916815400923290000E-001&quot;&gt;&lt;m_msothmcolidx val=&quot;0&quot;/&gt;&lt;m_rgb r=&quot;5C&quot; g=&quot;5C&quot; b=&quot;5C&quot;/&gt;&lt;m_nBrightness val=&quot;0&quot;/&gt;&lt;/elem&gt;&lt;elem m_fUsage=&quot;3.13810596090000170000E-001&quot;&gt;&lt;m_msothmcolidx val=&quot;0&quot;/&gt;&lt;m_rgb r=&quot;EB&quot; g=&quot;DF&quot; b=&quot;07&quot;/&gt;&lt;m_nBrightness val=&quot;0&quot;/&gt;&lt;/elem&gt;&lt;elem m_fUsage=&quot;7.97664430768725700000E-002&quot;&gt;&lt;m_msothmcolidx val=&quot;0&quot;/&gt;&lt;m_rgb r=&quot;EE&quot; g=&quot;EF&quot; b=&quot;F0&quot;/&gt;&lt;m_nBrightness val=&quot;0&quot;/&gt;&lt;/elem&gt;&lt;elem m_fUsage=&quot;7.17897987691853150000E-002&quot;&gt;&lt;m_msothmcolidx val=&quot;0&quot;/&gt;&lt;m_rgb r=&quot;E9&quot; g=&quot;EA&quot; b=&quot;EB&quot;/&gt;&lt;m_nBrightness val=&quot;0&quot;/&gt;&lt;/elem&gt;&lt;elem m_fUsage=&quot;4.19440757643915680000E-002&quot;&gt;&lt;m_msothmcolidx val=&quot;0&quot;/&gt;&lt;m_rgb r=&quot;00&quot; g=&quot;70&quot; b=&quot;C0&quot;/&gt;&lt;m_nBrightness val=&quot;0&quot;/&gt;&lt;/elem&gt;&lt;elem m_fUsage=&quot;3.85582990409765580000E-005&quot;&gt;&lt;m_msothmcolidx val=&quot;0&quot;/&gt;&lt;m_rgb r=&quot;F2&quot; g=&quot;F2&quot; b=&quot;F2&quot;/&gt;&lt;m_nBrightness val=&quot;0&quot;/&gt;&lt;/elem&gt;&lt;elem m_fUsage=&quot;3.62538488923115610000E-005&quot;&gt;&lt;m_msothmcolidx val=&quot;0&quot;/&gt;&lt;m_rgb r=&quot;FF&quot; g=&quot;AE&quot; b=&quot;17&quot;/&gt;&lt;m_nBrightness val=&quot;0&quot;/&gt;&lt;/elem&gt;&lt;elem m_fUsage=&quot;1.47662200069725220000E-005&quot;&gt;&lt;m_msothmcolidx val=&quot;0&quot;/&gt;&lt;m_rgb r=&quot;6D&quot; g=&quot;A4&quot; b=&quot;D3&quot;/&gt;&lt;m_nBrightness val=&quot;0&quot;/&gt;&lt;/elem&gt;&lt;elem m_fUsage=&quot;2.43540879073966890000E-006&quot;&gt;&lt;m_msothmcolidx val=&quot;0&quot;/&gt;&lt;m_rgb r=&quot;00&quot; g=&quot;20&quot; b=&quot;60&quot;/&gt;&lt;m_nBrightness val=&quot;0&quot;/&gt;&lt;/elem&gt;&lt;elem m_fUsage=&quot;6.31509906563264360000E-007&quot;&gt;&lt;m_msothmcolidx val=&quot;0&quot;/&gt;&lt;m_rgb r=&quot;00&quot; g=&quot;2E&quot; b=&quot;5B&quot;/&gt;&lt;m_nBrightness val=&quot;0&quot;/&gt;&lt;/elem&gt;&lt;elem m_fUsage=&quot;2.10320205743938600000E-007&quot;&gt;&lt;m_msothmcolidx val=&quot;0&quot;/&gt;&lt;m_rgb r=&quot;F1&quot; g=&quot;B4&quot; b=&quot;B7&quot;/&gt;&lt;m_nBrightness val=&quot;0&quot;/&gt;&lt;/elem&gt;&lt;elem m_fUsage=&quot;1.05804614319564970000E-007&quot;&gt;&lt;m_msothmcolidx val=&quot;0&quot;/&gt;&lt;m_rgb r=&quot;39&quot; g=&quot;95&quot; b=&quot;2F&quot;/&gt;&lt;m_nBrightness val=&quot;0&quot;/&gt;&lt;/elem&gt;&lt;elem m_fUsage=&quot;6.38570794962619010000E-010&quot;&gt;&lt;m_msothmcolidx val=&quot;0&quot;/&gt;&lt;m_rgb r=&quot;00&quot; g=&quot;7E&quot; b=&quot;39&quot;/&gt;&lt;m_nBrightness val=&quot;0&quot;/&gt;&lt;/elem&gt;&lt;elem m_fUsage=&quot;5.31975227129969690000E-010&quot;&gt;&lt;m_msothmcolidx val=&quot;0&quot;/&gt;&lt;m_rgb r=&quot;2D&quot; g=&quot;75&quot; b=&quot;B6&quot;/&gt;&lt;m_nBrightness val=&quot;0&quot;/&gt;&lt;/elem&gt;&lt;elem m_fUsage=&quot;3.78586917273921100000E-010&quot;&gt;&lt;m_msothmcolidx val=&quot;0&quot;/&gt;&lt;m_rgb r=&quot;00&quot; g=&quot;AE&quot; b=&quot;4F&quot;/&gt;&lt;m_nBrightness val=&quot;0&quot;/&gt;&lt;/elem&gt;&lt;elem m_fUsage=&quot;2.16505331813066130000E-010&quot;&gt;&lt;m_msothmcolidx val=&quot;0&quot;/&gt;&lt;m_rgb r=&quot;C1&quot; g=&quot;FF&quot; b=&quot;DD&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mZc1CvyQFqb7.IX8nVB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VJut5VzTeWF11q2Au45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D_1n8fxT8OLkQMXJ0UC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AX_nwgpQ6WSZ8wEpwwNs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UnnqVbPRySkI3tENtu2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gAGT5tdSre2hkjSfDt3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B5WtvEXSU6LzW1PTthc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hmWJR3S.WTNUccZ2AL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UxmBirKTe6BjiA80XbR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kładki">
  <a:themeElements>
    <a:clrScheme name="Lot - palette">
      <a:dk1>
        <a:srgbClr val="4D4D4D"/>
      </a:dk1>
      <a:lt1>
        <a:srgbClr val="FFFFFF"/>
      </a:lt1>
      <a:dk2>
        <a:srgbClr val="004B98"/>
      </a:dk2>
      <a:lt2>
        <a:srgbClr val="F2F2F2"/>
      </a:lt2>
      <a:accent1>
        <a:srgbClr val="004B98"/>
      </a:accent1>
      <a:accent2>
        <a:srgbClr val="2E75B5"/>
      </a:accent2>
      <a:accent3>
        <a:srgbClr val="9CC3E5"/>
      </a:accent3>
      <a:accent4>
        <a:srgbClr val="BDD7EE"/>
      </a:accent4>
      <a:accent5>
        <a:srgbClr val="DEEBF6"/>
      </a:accent5>
      <a:accent6>
        <a:srgbClr val="E9F4FF"/>
      </a:accent6>
      <a:hlink>
        <a:srgbClr val="004B98"/>
      </a:hlink>
      <a:folHlink>
        <a:srgbClr val="004B9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zekładki">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ony tekstowe">
  <a:themeElements>
    <a:clrScheme name="Custom 7">
      <a:dk1>
        <a:srgbClr val="4D4D4D"/>
      </a:dk1>
      <a:lt1>
        <a:sysClr val="window" lastClr="FFFFFF"/>
      </a:lt1>
      <a:dk2>
        <a:srgbClr val="004B98"/>
      </a:dk2>
      <a:lt2>
        <a:srgbClr val="F2F2F2"/>
      </a:lt2>
      <a:accent1>
        <a:srgbClr val="004B98"/>
      </a:accent1>
      <a:accent2>
        <a:srgbClr val="2D75B6"/>
      </a:accent2>
      <a:accent3>
        <a:srgbClr val="6DA4D3"/>
      </a:accent3>
      <a:accent4>
        <a:srgbClr val="B0D9F5"/>
      </a:accent4>
      <a:accent5>
        <a:srgbClr val="C7CED5"/>
      </a:accent5>
      <a:accent6>
        <a:srgbClr val="F2F2F2"/>
      </a:accent6>
      <a:hlink>
        <a:srgbClr val="004B98"/>
      </a:hlink>
      <a:folHlink>
        <a:srgbClr val="004B98"/>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trony tekstowe">
  <a:themeElements>
    <a:clrScheme name="Custom 7">
      <a:dk1>
        <a:srgbClr val="4D4D4D"/>
      </a:dk1>
      <a:lt1>
        <a:sysClr val="window" lastClr="FFFFFF"/>
      </a:lt1>
      <a:dk2>
        <a:srgbClr val="004B98"/>
      </a:dk2>
      <a:lt2>
        <a:srgbClr val="F2F2F2"/>
      </a:lt2>
      <a:accent1>
        <a:srgbClr val="004B98"/>
      </a:accent1>
      <a:accent2>
        <a:srgbClr val="2D75B6"/>
      </a:accent2>
      <a:accent3>
        <a:srgbClr val="6DA4D3"/>
      </a:accent3>
      <a:accent4>
        <a:srgbClr val="B0D9F5"/>
      </a:accent4>
      <a:accent5>
        <a:srgbClr val="C7CED5"/>
      </a:accent5>
      <a:accent6>
        <a:srgbClr val="F2F2F2"/>
      </a:accent6>
      <a:hlink>
        <a:srgbClr val="004B98"/>
      </a:hlink>
      <a:folHlink>
        <a:srgbClr val="004B98"/>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Strony tekstowe">
  <a:themeElements>
    <a:clrScheme name="Custom 7">
      <a:dk1>
        <a:srgbClr val="4D4D4D"/>
      </a:dk1>
      <a:lt1>
        <a:sysClr val="window" lastClr="FFFFFF"/>
      </a:lt1>
      <a:dk2>
        <a:srgbClr val="004B98"/>
      </a:dk2>
      <a:lt2>
        <a:srgbClr val="F2F2F2"/>
      </a:lt2>
      <a:accent1>
        <a:srgbClr val="004B98"/>
      </a:accent1>
      <a:accent2>
        <a:srgbClr val="2D75B6"/>
      </a:accent2>
      <a:accent3>
        <a:srgbClr val="6DA4D3"/>
      </a:accent3>
      <a:accent4>
        <a:srgbClr val="B0D9F5"/>
      </a:accent4>
      <a:accent5>
        <a:srgbClr val="C7CED5"/>
      </a:accent5>
      <a:accent6>
        <a:srgbClr val="F2F2F2"/>
      </a:accent6>
      <a:hlink>
        <a:srgbClr val="004B98"/>
      </a:hlink>
      <a:folHlink>
        <a:srgbClr val="004B98"/>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trony tekstowe">
  <a:themeElements>
    <a:clrScheme name="Custom 7">
      <a:dk1>
        <a:srgbClr val="4D4D4D"/>
      </a:dk1>
      <a:lt1>
        <a:sysClr val="window" lastClr="FFFFFF"/>
      </a:lt1>
      <a:dk2>
        <a:srgbClr val="004B98"/>
      </a:dk2>
      <a:lt2>
        <a:srgbClr val="F2F2F2"/>
      </a:lt2>
      <a:accent1>
        <a:srgbClr val="004B98"/>
      </a:accent1>
      <a:accent2>
        <a:srgbClr val="2D75B6"/>
      </a:accent2>
      <a:accent3>
        <a:srgbClr val="6DA4D3"/>
      </a:accent3>
      <a:accent4>
        <a:srgbClr val="B0D9F5"/>
      </a:accent4>
      <a:accent5>
        <a:srgbClr val="C7CED5"/>
      </a:accent5>
      <a:accent6>
        <a:srgbClr val="F2F2F2"/>
      </a:accent6>
      <a:hlink>
        <a:srgbClr val="004B98"/>
      </a:hlink>
      <a:folHlink>
        <a:srgbClr val="004B98"/>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0C41466D2B6B45B2158CEE803B6423" ma:contentTypeVersion="3" ma:contentTypeDescription="Utwórz nowy dokument." ma:contentTypeScope="" ma:versionID="4aef0aef6ec1c01d54f3e8ed22a0ff3d">
  <xsd:schema xmlns:xsd="http://www.w3.org/2001/XMLSchema" xmlns:xs="http://www.w3.org/2001/XMLSchema" xmlns:p="http://schemas.microsoft.com/office/2006/metadata/properties" xmlns:ns2="4abec0d4-f9e4-4991-84c3-22d625512053" targetNamespace="http://schemas.microsoft.com/office/2006/metadata/properties" ma:root="true" ma:fieldsID="6e19fbea01f091076ee6aa8837174474" ns2:_="">
    <xsd:import namespace="4abec0d4-f9e4-4991-84c3-22d625512053"/>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ec0d4-f9e4-4991-84c3-22d625512053"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krót wskazówki dotyczącej udostępniania" ma:internalName="SharingHintHash" ma:readOnly="true">
      <xsd:simpleType>
        <xsd:restriction base="dms:Text"/>
      </xsd:simpleType>
    </xsd:element>
    <xsd:element name="SharedWithDetails" ma:index="10"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abec0d4-f9e4-4991-84c3-22d625512053">
      <UserInfo>
        <DisplayName/>
        <AccountId xsi:nil="true"/>
        <AccountType/>
      </UserInfo>
    </SharedWithUsers>
  </documentManagement>
</p:properties>
</file>

<file path=customXml/itemProps1.xml><?xml version="1.0" encoding="utf-8"?>
<ds:datastoreItem xmlns:ds="http://schemas.openxmlformats.org/officeDocument/2006/customXml" ds:itemID="{EA1E82D5-D7B4-4EDE-A665-94A73BF7BD00}">
  <ds:schemaRefs>
    <ds:schemaRef ds:uri="http://schemas.microsoft.com/sharepoint/v3/contenttype/forms"/>
  </ds:schemaRefs>
</ds:datastoreItem>
</file>

<file path=customXml/itemProps2.xml><?xml version="1.0" encoding="utf-8"?>
<ds:datastoreItem xmlns:ds="http://schemas.openxmlformats.org/officeDocument/2006/customXml" ds:itemID="{C06FD7E7-6877-46B6-B6F1-4BF98D73C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bec0d4-f9e4-4991-84c3-22d625512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B3A90-DEE0-491E-9CB0-E0708E7FA357}">
  <ds:schemaRefs>
    <ds:schemaRef ds:uri="4abec0d4-f9e4-4991-84c3-22d625512053"/>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40643</TotalTime>
  <Words>2429</Words>
  <Application>Microsoft Office PowerPoint</Application>
  <PresentationFormat>Niestandardowy</PresentationFormat>
  <Paragraphs>257</Paragraphs>
  <Slides>21</Slides>
  <Notes>16</Notes>
  <HiddenSlides>0</HiddenSlides>
  <MMClips>0</MMClips>
  <ScaleCrop>false</ScaleCrop>
  <HeadingPairs>
    <vt:vector size="8" baseType="variant">
      <vt:variant>
        <vt:lpstr>Używane czcionki</vt:lpstr>
      </vt:variant>
      <vt:variant>
        <vt:i4>6</vt:i4>
      </vt:variant>
      <vt:variant>
        <vt:lpstr>Motyw</vt:lpstr>
      </vt:variant>
      <vt:variant>
        <vt:i4>6</vt:i4>
      </vt:variant>
      <vt:variant>
        <vt:lpstr>Osadzone serwery OLE</vt:lpstr>
      </vt:variant>
      <vt:variant>
        <vt:i4>3</vt:i4>
      </vt:variant>
      <vt:variant>
        <vt:lpstr>Tytuły slajdów</vt:lpstr>
      </vt:variant>
      <vt:variant>
        <vt:i4>21</vt:i4>
      </vt:variant>
    </vt:vector>
  </HeadingPairs>
  <TitlesOfParts>
    <vt:vector size="36" baseType="lpstr">
      <vt:lpstr>Arial</vt:lpstr>
      <vt:lpstr>Calibri</vt:lpstr>
      <vt:lpstr>Calibri Light</vt:lpstr>
      <vt:lpstr>Gill Sans</vt:lpstr>
      <vt:lpstr>Lucida Grande CE</vt:lpstr>
      <vt:lpstr>Wingdings</vt:lpstr>
      <vt:lpstr>Okładki</vt:lpstr>
      <vt:lpstr>Przekładki</vt:lpstr>
      <vt:lpstr>Strony tekstowe</vt:lpstr>
      <vt:lpstr>1_Strony tekstowe</vt:lpstr>
      <vt:lpstr>2_Strony tekstowe</vt:lpstr>
      <vt:lpstr>3_Strony tekstowe</vt:lpstr>
      <vt:lpstr>think-cell Slide</vt:lpstr>
      <vt:lpstr>Worksheet</vt:lpstr>
      <vt:lpstr>Chart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Aurelia Szokal</dc:creator>
  <cp:lastModifiedBy>Gacuta Małgorzata</cp:lastModifiedBy>
  <cp:revision>1724</cp:revision>
  <cp:lastPrinted>2016-03-24T16:33:54Z</cp:lastPrinted>
  <dcterms:created xsi:type="dcterms:W3CDTF">2015-02-17T23:40:31Z</dcterms:created>
  <dcterms:modified xsi:type="dcterms:W3CDTF">2017-02-18T05:51:57Z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0x010100F20C41466D2B6B45B2158CEE803B6423</vt:lpwstr>
  </property>
</Properties>
</file>